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8" r:id="rId5"/>
    <p:sldId id="260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 Olaug Horverak" userId="a7850010-3044-4b4d-9f15-38caa34ae48c" providerId="ADAL" clId="{16D51B3B-8B67-434E-A17E-1F4AEF5D35D1}"/>
    <pc:docChg chg="custSel modSld">
      <pc:chgData name="May Olaug Horverak" userId="a7850010-3044-4b4d-9f15-38caa34ae48c" providerId="ADAL" clId="{16D51B3B-8B67-434E-A17E-1F4AEF5D35D1}" dt="2024-01-04T12:38:59.886" v="85" actId="404"/>
      <pc:docMkLst>
        <pc:docMk/>
      </pc:docMkLst>
      <pc:sldChg chg="modSp mod">
        <pc:chgData name="May Olaug Horverak" userId="a7850010-3044-4b4d-9f15-38caa34ae48c" providerId="ADAL" clId="{16D51B3B-8B67-434E-A17E-1F4AEF5D35D1}" dt="2024-01-04T12:38:59.886" v="85" actId="404"/>
        <pc:sldMkLst>
          <pc:docMk/>
          <pc:sldMk cId="147862462" sldId="260"/>
        </pc:sldMkLst>
        <pc:spChg chg="mod">
          <ac:chgData name="May Olaug Horverak" userId="a7850010-3044-4b4d-9f15-38caa34ae48c" providerId="ADAL" clId="{16D51B3B-8B67-434E-A17E-1F4AEF5D35D1}" dt="2024-01-04T12:38:59.886" v="85" actId="404"/>
          <ac:spMkLst>
            <pc:docMk/>
            <pc:sldMk cId="147862462" sldId="260"/>
            <ac:spMk id="5" creationId="{D03B99F0-98A9-44DA-8022-83D46036E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BCC3D-72DD-493F-8BCB-72BD80EEBB7D}" type="datetimeFigureOut">
              <a:rPr lang="nb-NO" smtClean="0"/>
              <a:t>04.01.2024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F2C43-92C1-4A96-AB5D-8D7492A268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6055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8782" y="2297609"/>
            <a:ext cx="9973221" cy="2262781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783" y="4777379"/>
            <a:ext cx="9973222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67C2ECD-49E5-4741-B113-1241DBB4D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28782" y="6429148"/>
            <a:ext cx="5368245" cy="96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Horverak, Birkenes september 2020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C82A65-0835-8542-A1A7-C72728A7C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34784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41A2D7-701C-4293-83D9-45EF202F3CB2}" type="datetime1">
              <a:rPr lang="nb-NO" smtClean="0"/>
              <a:t>04.01.2024</a:t>
            </a:fld>
            <a:endParaRPr lang="nb-NO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5732137-5B5C-D54E-8D8E-EBF607520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45790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02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0C61-C347-4572-9F88-0B62B5589E6A}" type="datetime1">
              <a:rPr lang="nb-NO" smtClean="0"/>
              <a:t>04.01.2024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C9EC147-93F6-CF45-B2C7-67386C0FBD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A08DC0-FE01-5746-B4D9-AED8C635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2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1A06-2F91-4DD1-85D6-A749F48B14D1}" type="datetime1">
              <a:rPr lang="nb-NO" smtClean="0"/>
              <a:t>04.01.2024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D6916B-8408-614E-8F2C-68EA38527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1168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446088"/>
            <a:ext cx="396429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3496" y="446088"/>
            <a:ext cx="5611116" cy="5414963"/>
          </a:xfrm>
        </p:spPr>
        <p:txBody>
          <a:bodyPr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1598613"/>
            <a:ext cx="3964297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14913-26A2-4C18-A1D4-9033E27418D9}" type="datetime1">
              <a:rPr lang="nb-NO" smtClean="0"/>
              <a:t>04.01.2024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C94F3F1-B2E9-4343-9D75-FB092450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3902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4800600"/>
            <a:ext cx="977583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28781" y="634965"/>
            <a:ext cx="977583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5367338"/>
            <a:ext cx="977583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5B52-04B9-4EAF-96D9-066E1177A22A}" type="datetime1">
              <a:rPr lang="nb-NO" smtClean="0"/>
              <a:t>04.01.2024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0EDAC4-4884-6B49-AABC-850D1E4DB9D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E3AC06-54F5-2C41-8569-CD802F9C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7537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7DF2-66C4-4E3A-B507-889F8FAA6411}" type="datetime1">
              <a:rPr lang="nb-NO" smtClean="0"/>
              <a:t>04.01.2024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BF7F012-7BF5-EA48-974D-A48C567FE4F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C35767-3402-8446-B515-6110024F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9122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28782" y="760773"/>
            <a:ext cx="9828995" cy="4791199"/>
          </a:xfrm>
          <a:noFill/>
          <a:ln w="133350">
            <a:solidFill>
              <a:srgbClr val="76CBED"/>
            </a:solidFill>
            <a:miter lim="800000"/>
          </a:ln>
        </p:spPr>
        <p:txBody>
          <a:bodyPr anchor="ctr">
            <a:normAutofit/>
          </a:bodyPr>
          <a:lstStyle>
            <a:lvl1pPr algn="ctr">
              <a:defRPr sz="4000" b="1" i="1" cap="none">
                <a:solidFill>
                  <a:srgbClr val="21387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6668" y="5730686"/>
            <a:ext cx="9973222" cy="283535"/>
          </a:xfrm>
        </p:spPr>
        <p:txBody>
          <a:bodyPr vert="horz" lIns="91440" tIns="45720" rIns="91440" bIns="45720" rtlCol="0" anchor="t">
            <a:normAutofit/>
          </a:bodyPr>
          <a:lstStyle>
            <a:lvl1pPr algn="r">
              <a:buNone/>
              <a:defRPr lang="en-US"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48354-7C56-4629-9955-5FFE193899E1}" type="datetime1">
              <a:rPr lang="nb-NO" smtClean="0"/>
              <a:t>04.01.2024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0708" y="1418989"/>
            <a:ext cx="1189372" cy="1595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en-US" sz="19900" baseline="0">
                <a:ln w="3175" cmpd="sng">
                  <a:noFill/>
                </a:ln>
                <a:solidFill>
                  <a:srgbClr val="76CBE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BFED5E-3A1C-0C43-BE41-ED9241CE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1486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2438400"/>
            <a:ext cx="9775831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2" y="5181600"/>
            <a:ext cx="977583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A2AEA-8113-47BC-B210-5EE3F9778EDD}" type="datetime1">
              <a:rPr lang="nb-NO" smtClean="0"/>
              <a:t>04.01.2024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E38F2F2-65FC-DB40-B17E-2A88CF47C9D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36028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2EE6FB-8633-F448-9240-1279F5D0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7873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627407"/>
            <a:ext cx="977582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8782" y="4343400"/>
            <a:ext cx="977583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3CB478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8783" y="5181600"/>
            <a:ext cx="977583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C0E7-9F46-4F94-B0E5-66499E3896B7}" type="datetime1">
              <a:rPr lang="nb-NO" smtClean="0"/>
              <a:t>04.01.2024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17B00FF-7A16-404D-8214-1C9BD6B2489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BB4124-A9CE-4547-86DE-791B68C7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6021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E5CC-4542-4D4A-8ED2-29C47B3BDFCF}" type="datetime1">
              <a:rPr lang="nb-NO" smtClean="0"/>
              <a:t>04.01.2024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893FE9E-6AE6-4046-A6D2-2168164759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DD9F68-A1DB-E248-82E2-474EFC9D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6251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B1510-8CCF-40FA-B420-E54FCE1735AD}" type="datetime1">
              <a:rPr lang="nb-NO" smtClean="0"/>
              <a:t>04.01.2024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6E0930-9BE0-044E-AA1D-5EFC066F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419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61" y="2813504"/>
            <a:ext cx="3077477" cy="1230991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34D60D91-B6BC-E34D-85C4-241D37458DAA}"/>
              </a:ext>
            </a:extLst>
          </p:cNvPr>
          <p:cNvGrpSpPr/>
          <p:nvPr userDrawn="1"/>
        </p:nvGrpSpPr>
        <p:grpSpPr>
          <a:xfrm>
            <a:off x="5642000" y="5738154"/>
            <a:ext cx="859979" cy="267550"/>
            <a:chOff x="5458045" y="5026245"/>
            <a:chExt cx="1093628" cy="340241"/>
          </a:xfrm>
          <a:solidFill>
            <a:srgbClr val="76CBED"/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2D7BD85-86BF-004B-9743-E4ED93254FE5}"/>
                </a:ext>
              </a:extLst>
            </p:cNvPr>
            <p:cNvSpPr/>
            <p:nvPr/>
          </p:nvSpPr>
          <p:spPr>
            <a:xfrm>
              <a:off x="5458045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E45AA76F-3107-264B-AB8A-C68220B3D375}"/>
                </a:ext>
              </a:extLst>
            </p:cNvPr>
            <p:cNvSpPr/>
            <p:nvPr/>
          </p:nvSpPr>
          <p:spPr>
            <a:xfrm>
              <a:off x="5628266" y="5026245"/>
              <a:ext cx="757825" cy="3402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DCEAE2C-0313-0C45-9C77-7339CC7B7528}"/>
                </a:ext>
              </a:extLst>
            </p:cNvPr>
            <p:cNvSpPr/>
            <p:nvPr/>
          </p:nvSpPr>
          <p:spPr>
            <a:xfrm>
              <a:off x="6211432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dato 2">
            <a:extLst>
              <a:ext uri="{FF2B5EF4-FFF2-40B4-BE49-F238E27FC236}">
                <a16:creationId xmlns:a16="http://schemas.microsoft.com/office/drawing/2014/main" id="{997D87BB-0D26-2A4F-BBA0-1966AF95D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98849" y="5823160"/>
            <a:ext cx="1146283" cy="97538"/>
          </a:xfrm>
        </p:spPr>
        <p:txBody>
          <a:bodyPr/>
          <a:lstStyle>
            <a:lvl1pPr algn="ctr">
              <a:defRPr sz="1000">
                <a:solidFill>
                  <a:srgbClr val="213871"/>
                </a:solidFill>
              </a:defRPr>
            </a:lvl1pPr>
          </a:lstStyle>
          <a:p>
            <a:fld id="{05FA4363-3AAD-474C-854F-44BC6376CBF6}" type="datetime1">
              <a:rPr lang="nb-NO" smtClean="0"/>
              <a:t>04.01.2024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355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261" y="2813504"/>
            <a:ext cx="3077477" cy="1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1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07" y="5695122"/>
            <a:ext cx="1565319" cy="626128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34D60D91-B6BC-E34D-85C4-241D37458DAA}"/>
              </a:ext>
            </a:extLst>
          </p:cNvPr>
          <p:cNvGrpSpPr/>
          <p:nvPr userDrawn="1"/>
        </p:nvGrpSpPr>
        <p:grpSpPr>
          <a:xfrm>
            <a:off x="5642000" y="4278462"/>
            <a:ext cx="859979" cy="267550"/>
            <a:chOff x="5458045" y="5026245"/>
            <a:chExt cx="1093628" cy="340241"/>
          </a:xfrm>
          <a:solidFill>
            <a:srgbClr val="76CBED"/>
          </a:solidFill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F2D7BD85-86BF-004B-9743-E4ED93254FE5}"/>
                </a:ext>
              </a:extLst>
            </p:cNvPr>
            <p:cNvSpPr/>
            <p:nvPr/>
          </p:nvSpPr>
          <p:spPr>
            <a:xfrm>
              <a:off x="5458045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E45AA76F-3107-264B-AB8A-C68220B3D375}"/>
                </a:ext>
              </a:extLst>
            </p:cNvPr>
            <p:cNvSpPr/>
            <p:nvPr/>
          </p:nvSpPr>
          <p:spPr>
            <a:xfrm>
              <a:off x="5628266" y="5026245"/>
              <a:ext cx="757825" cy="3402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DCEAE2C-0313-0C45-9C77-7339CC7B7528}"/>
                </a:ext>
              </a:extLst>
            </p:cNvPr>
            <p:cNvSpPr/>
            <p:nvPr/>
          </p:nvSpPr>
          <p:spPr>
            <a:xfrm>
              <a:off x="6211432" y="5026245"/>
              <a:ext cx="340241" cy="3402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dato 2">
            <a:extLst>
              <a:ext uri="{FF2B5EF4-FFF2-40B4-BE49-F238E27FC236}">
                <a16:creationId xmlns:a16="http://schemas.microsoft.com/office/drawing/2014/main" id="{997D87BB-0D26-2A4F-BBA0-1966AF95D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98849" y="4363468"/>
            <a:ext cx="1146283" cy="97538"/>
          </a:xfrm>
        </p:spPr>
        <p:txBody>
          <a:bodyPr/>
          <a:lstStyle>
            <a:lvl1pPr algn="ctr">
              <a:defRPr sz="1000">
                <a:solidFill>
                  <a:srgbClr val="213871"/>
                </a:solidFill>
              </a:defRPr>
            </a:lvl1pPr>
          </a:lstStyle>
          <a:p>
            <a:fld id="{8035B48F-13D8-409D-92D1-5062D404E407}" type="datetime1">
              <a:rPr lang="nb-NO" smtClean="0"/>
              <a:t>04.01.2024</a:t>
            </a:fld>
            <a:endParaRPr lang="nb-NO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1C3940-99B6-1145-BC47-544F75A1D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78" y="1558020"/>
            <a:ext cx="9973221" cy="2262781"/>
          </a:xfrm>
        </p:spPr>
        <p:txBody>
          <a:bodyPr anchor="b">
            <a:normAutofit/>
          </a:bodyPr>
          <a:lstStyle>
            <a:lvl1pPr algn="ctr">
              <a:lnSpc>
                <a:spcPts val="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3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799C9A25-8837-9744-8EEA-289ECA4611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5D7FBD-D6F6-0C45-BD3F-A84ADE936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r="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5AD63F-6500-0547-93CD-BC670C0E19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07" y="5299980"/>
            <a:ext cx="1565319" cy="62612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1C3940-99B6-1145-BC47-544F75A1D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378" y="1558020"/>
            <a:ext cx="9973221" cy="2262781"/>
          </a:xfrm>
        </p:spPr>
        <p:txBody>
          <a:bodyPr anchor="b">
            <a:normAutofit/>
          </a:bodyPr>
          <a:lstStyle>
            <a:lvl1pPr algn="ctr">
              <a:lnSpc>
                <a:spcPts val="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8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853" y="624110"/>
            <a:ext cx="9969069" cy="128089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782" y="2133600"/>
            <a:ext cx="9973222" cy="377762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14C6-7BFF-4755-A0D3-70B47BFA604D}" type="datetime1">
              <a:rPr lang="nb-NO" smtClean="0"/>
              <a:t>04.01.2024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C736F182-4C7F-4344-93A9-92173C2A0E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3EED7A-2F9D-2746-8616-DA185EB2B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402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82" y="2058750"/>
            <a:ext cx="9973222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2" y="3530129"/>
            <a:ext cx="9973222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8D24EEA-07C4-584D-8498-F8B22CFDC6D7}"/>
              </a:ext>
            </a:extLst>
          </p:cNvPr>
          <p:cNvSpPr txBox="1"/>
          <p:nvPr userDrawn="1"/>
        </p:nvSpPr>
        <p:spPr>
          <a:xfrm>
            <a:off x="749808" y="19293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A3A34C8-A6C7-554A-88C7-0C0465048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40101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482A04-D98F-4E76-8EF5-8E5B5B14742C}" type="datetime1">
              <a:rPr lang="nb-NO" smtClean="0"/>
              <a:t>04.01.2024</a:t>
            </a:fld>
            <a:endParaRPr lang="nb-NO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3E647F-EE77-1E4E-9D9E-CAEC2AE06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0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8781" y="2133600"/>
            <a:ext cx="4859909" cy="3777622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1653" y="2142923"/>
            <a:ext cx="4859909" cy="3777622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D4B3-0A44-4E4B-A956-A547D3126517}" type="datetime1">
              <a:rPr lang="nb-NO" smtClean="0"/>
              <a:t>04.01.2024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63B9168-7042-4146-BFFC-4580FA8617F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26601" y="760773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E1E90B3-E86A-D54C-A39B-12B433B4B4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61BFDE-F854-6444-B587-3DA3F7CAC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951106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452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1" y="1972703"/>
            <a:ext cx="485069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8783" y="2588689"/>
            <a:ext cx="4850693" cy="3354060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0869" y="1969475"/>
            <a:ext cx="485069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0869" y="2588689"/>
            <a:ext cx="4850693" cy="3354060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928E-A992-4EA1-AED3-2AB17F247FBE}" type="datetime1">
              <a:rPr lang="nb-NO" smtClean="0"/>
              <a:t>04.01.2024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Horverak, Birkenes september 2020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5FA9D3A-A4E6-104A-90C8-FD9F9E3CB5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88" y="732266"/>
            <a:ext cx="432000" cy="43200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B36B42F-92B5-604E-8644-4695858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10951107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925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Bilde 39">
            <a:extLst>
              <a:ext uri="{FF2B5EF4-FFF2-40B4-BE49-F238E27FC236}">
                <a16:creationId xmlns:a16="http://schemas.microsoft.com/office/drawing/2014/main" id="{226C4DCF-C406-AF44-BACA-07EA83770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t="69705" r="74559"/>
          <a:stretch/>
        </p:blipFill>
        <p:spPr>
          <a:xfrm>
            <a:off x="0" y="4493405"/>
            <a:ext cx="1399032" cy="23645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5" y="624110"/>
            <a:ext cx="996906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8782" y="2133600"/>
            <a:ext cx="997322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5192" y="6429148"/>
            <a:ext cx="1146283" cy="97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AA81D7-51BF-4A0A-B79E-059ABE165CC9}" type="datetime1">
              <a:rPr lang="nb-NO" smtClean="0"/>
              <a:t>04.01.2024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8782" y="6429148"/>
            <a:ext cx="5368245" cy="96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/>
              <a:t>Horverak, Birkenes september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946198" y="6299890"/>
            <a:ext cx="377241" cy="332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2138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AD1A7C-3E55-45E2-AE43-F8C6920D915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42" name="Bilde 41">
            <a:extLst>
              <a:ext uri="{FF2B5EF4-FFF2-40B4-BE49-F238E27FC236}">
                <a16:creationId xmlns:a16="http://schemas.microsoft.com/office/drawing/2014/main" id="{A6056297-F1A7-2F4E-8417-0EA0AEFF88B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1" y="6224407"/>
            <a:ext cx="1027295" cy="296103"/>
          </a:xfrm>
          <a:prstGeom prst="rect">
            <a:avLst/>
          </a:prstGeom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40A33B28-622C-2E45-A3EA-42E18F67591D}"/>
              </a:ext>
            </a:extLst>
          </p:cNvPr>
          <p:cNvCxnSpPr>
            <a:cxnSpLocks/>
          </p:cNvCxnSpPr>
          <p:nvPr userDrawn="1"/>
        </p:nvCxnSpPr>
        <p:spPr>
          <a:xfrm>
            <a:off x="10946198" y="6619343"/>
            <a:ext cx="377241" cy="0"/>
          </a:xfrm>
          <a:prstGeom prst="line">
            <a:avLst/>
          </a:prstGeom>
          <a:ln w="38100" cap="flat">
            <a:solidFill>
              <a:srgbClr val="76CB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Bilde 32">
            <a:extLst>
              <a:ext uri="{FF2B5EF4-FFF2-40B4-BE49-F238E27FC236}">
                <a16:creationId xmlns:a16="http://schemas.microsoft.com/office/drawing/2014/main" id="{3C4F685A-5446-CD45-8904-43D3DD812E3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8162" y="6294578"/>
            <a:ext cx="377237" cy="34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5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  <p:sldLayoutId id="2147483679" r:id="rId4"/>
    <p:sldLayoutId id="214748368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3" r:id="rId15"/>
    <p:sldLayoutId id="2147483672" r:id="rId16"/>
    <p:sldLayoutId id="2147483674" r:id="rId17"/>
    <p:sldLayoutId id="2147483675" r:id="rId18"/>
    <p:sldLayoutId id="2147483676" r:id="rId1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 spc="-100" baseline="0">
          <a:solidFill>
            <a:srgbClr val="26262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8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6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4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2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223971"/>
        </a:buClr>
        <a:buSzPct val="90000"/>
        <a:buFont typeface=".Lucida Grande UI Regular"/>
        <a:buChar char="►"/>
        <a:defRPr sz="1200" kern="1200">
          <a:solidFill>
            <a:srgbClr val="4242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st-english.com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592D7E-D70A-472A-B1D4-80436BF2B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/>
                <a:cs typeface="Arial"/>
              </a:rPr>
              <a:t>Engelsk</a:t>
            </a:r>
            <a:endParaRPr lang="nb-NO" dirty="0"/>
          </a:p>
        </p:txBody>
      </p:sp>
      <p:graphicFrame>
        <p:nvGraphicFramePr>
          <p:cNvPr id="9" name="Tabell 9">
            <a:extLst>
              <a:ext uri="{FF2B5EF4-FFF2-40B4-BE49-F238E27FC236}">
                <a16:creationId xmlns:a16="http://schemas.microsoft.com/office/drawing/2014/main" id="{AC2138C3-034C-4462-A7A0-96B28D1300F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37170531"/>
              </p:ext>
            </p:extLst>
          </p:nvPr>
        </p:nvGraphicFramePr>
        <p:xfrm>
          <a:off x="1555879" y="-41290"/>
          <a:ext cx="10709185" cy="6902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183">
                  <a:extLst>
                    <a:ext uri="{9D8B030D-6E8A-4147-A177-3AD203B41FA5}">
                      <a16:colId xmlns:a16="http://schemas.microsoft.com/office/drawing/2014/main" val="895869020"/>
                    </a:ext>
                  </a:extLst>
                </a:gridCol>
                <a:gridCol w="1050359">
                  <a:extLst>
                    <a:ext uri="{9D8B030D-6E8A-4147-A177-3AD203B41FA5}">
                      <a16:colId xmlns:a16="http://schemas.microsoft.com/office/drawing/2014/main" val="808906006"/>
                    </a:ext>
                  </a:extLst>
                </a:gridCol>
                <a:gridCol w="1540915">
                  <a:extLst>
                    <a:ext uri="{9D8B030D-6E8A-4147-A177-3AD203B41FA5}">
                      <a16:colId xmlns:a16="http://schemas.microsoft.com/office/drawing/2014/main" val="2993287323"/>
                    </a:ext>
                  </a:extLst>
                </a:gridCol>
                <a:gridCol w="1300633">
                  <a:extLst>
                    <a:ext uri="{9D8B030D-6E8A-4147-A177-3AD203B41FA5}">
                      <a16:colId xmlns:a16="http://schemas.microsoft.com/office/drawing/2014/main" val="1661495548"/>
                    </a:ext>
                  </a:extLst>
                </a:gridCol>
                <a:gridCol w="5275095">
                  <a:extLst>
                    <a:ext uri="{9D8B030D-6E8A-4147-A177-3AD203B41FA5}">
                      <a16:colId xmlns:a16="http://schemas.microsoft.com/office/drawing/2014/main" val="4148742359"/>
                    </a:ext>
                  </a:extLst>
                </a:gridCol>
              </a:tblGrid>
              <a:tr h="1781044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b="0" dirty="0">
                          <a:solidFill>
                            <a:schemeClr val="tx1"/>
                          </a:solidFill>
                        </a:rPr>
                        <a:t>5. </a:t>
                      </a:r>
                      <a:r>
                        <a:rPr lang="nb-NO" sz="1600" b="1" dirty="0">
                          <a:solidFill>
                            <a:schemeClr val="tx1"/>
                          </a:solidFill>
                        </a:rPr>
                        <a:t>Utforsk og </a:t>
                      </a:r>
                      <a:r>
                        <a:rPr lang="nb-NO" sz="1600" b="1" dirty="0">
                          <a:solidFill>
                            <a:schemeClr val="tx1"/>
                          </a:solidFill>
                          <a:latin typeface="+mj-lt"/>
                        </a:rPr>
                        <a:t>presenter  (velg 1-2)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Skriv en tekst:_________________________________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Lag en PP-presentasjon:_______________________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Lag en video presentasjon/</a:t>
                      </a:r>
                      <a:r>
                        <a:rPr lang="nb-NO" sz="14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podcast</a:t>
                      </a:r>
                      <a:r>
                        <a:rPr lang="nb-NO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:__________________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nb-NO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Skriv lærelogg med SAMM-spørsmål 1-5 (se kopi)</a:t>
                      </a:r>
                      <a:endParaRPr lang="nb-NO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14524"/>
                  </a:ext>
                </a:extLst>
              </a:tr>
              <a:tr h="1415701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nb-NO" sz="1600" dirty="0"/>
                        <a:t>4. </a:t>
                      </a:r>
                      <a:r>
                        <a:rPr lang="nb-NO" sz="1600" b="1" dirty="0"/>
                        <a:t>Jobb mer med språket: </a:t>
                      </a:r>
                      <a:r>
                        <a:rPr lang="nb-NO" sz="1600" b="0" dirty="0"/>
                        <a:t>velg det som passer for deg: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u="none" strike="noStrike" noProof="0" dirty="0">
                          <a:latin typeface="Century Gothic"/>
                        </a:rPr>
                        <a:t>Jeg må øve mer på:_______________________________________________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u="none" strike="noStrike" noProof="0" dirty="0">
                          <a:latin typeface="Century Gothic"/>
                        </a:rPr>
                        <a:t>Se engelsk tv-program/</a:t>
                      </a:r>
                      <a:r>
                        <a:rPr lang="nb-NO" sz="1400" b="0" i="0" u="none" strike="noStrike" noProof="0" dirty="0" err="1">
                          <a:latin typeface="Century Gothic"/>
                        </a:rPr>
                        <a:t>instagram</a:t>
                      </a:r>
                      <a:r>
                        <a:rPr lang="nb-NO" sz="1400" b="0" i="0" u="none" strike="noStrike" noProof="0" dirty="0">
                          <a:latin typeface="Century Gothic"/>
                        </a:rPr>
                        <a:t>/</a:t>
                      </a:r>
                      <a:r>
                        <a:rPr lang="nb-NO" sz="1400" b="0" i="0" u="none" strike="noStrike" noProof="0" dirty="0" err="1">
                          <a:latin typeface="Century Gothic"/>
                        </a:rPr>
                        <a:t>youTubelærer</a:t>
                      </a:r>
                      <a:r>
                        <a:rPr lang="nb-NO" sz="1400" b="0" i="0" u="none" strike="noStrike" noProof="0" dirty="0">
                          <a:latin typeface="Century Gothic"/>
                        </a:rPr>
                        <a:t>:____________________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nb-NO" sz="1400" b="0" i="0" u="none" strike="noStrike" noProof="0" dirty="0">
                          <a:latin typeface="Century Gothic"/>
                        </a:rPr>
                        <a:t>Skriv et sammendrag av kapittelet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663845"/>
                  </a:ext>
                </a:extLst>
              </a:tr>
              <a:tr h="1415701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1600" dirty="0"/>
                        <a:t>3. </a:t>
                      </a:r>
                      <a:r>
                        <a:rPr lang="nb-NO" sz="1600" b="1" i="0" u="none" strike="noStrike" noProof="0" dirty="0">
                          <a:latin typeface="Century Gothic"/>
                        </a:rPr>
                        <a:t>Bruk språket:</a:t>
                      </a:r>
                      <a:endParaRPr lang="nb-NO" sz="1600" b="0" i="0" u="none" strike="noStrike" noProof="0" dirty="0">
                        <a:latin typeface="Century Gothic"/>
                      </a:endParaRP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lang="nb-NO" sz="1400" b="0" dirty="0"/>
                        <a:t>Samtale: </a:t>
                      </a:r>
                      <a:r>
                        <a:rPr lang="nb-NO" sz="1400" b="0" dirty="0" err="1"/>
                        <a:t>Let’s</a:t>
                      </a:r>
                      <a:r>
                        <a:rPr lang="nb-NO" sz="1400" b="0" dirty="0"/>
                        <a:t> talk: s ______________ med lærer eller en annen elev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400" b="0" dirty="0"/>
                        <a:t>Les for lærer (WhatsApp eller på skolen)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400" b="0" dirty="0"/>
                        <a:t>Skrive: Jobb i Arbeidsbok: s______________________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883283"/>
                  </a:ext>
                </a:extLst>
              </a:tr>
              <a:tr h="1233306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b-NO" sz="1600" b="1" dirty="0"/>
                        <a:t>2. Øv: </a:t>
                      </a:r>
                      <a:endParaRPr lang="nb-NO" sz="1400" b="0" dirty="0"/>
                    </a:p>
                    <a:p>
                      <a:pPr lvl="0">
                        <a:lnSpc>
                          <a:spcPct val="150000"/>
                        </a:lnSpc>
                        <a:buNone/>
                      </a:pPr>
                      <a:r>
                        <a:rPr lang="nb-NO" sz="1400" b="0" dirty="0"/>
                        <a:t>- </a:t>
                      </a:r>
                      <a:r>
                        <a:rPr lang="nb-NO" sz="1400" b="1" dirty="0"/>
                        <a:t>nettoppgavene</a:t>
                      </a:r>
                      <a:r>
                        <a:rPr lang="nb-NO" sz="1400" b="0" dirty="0"/>
                        <a:t> i kapittelet og skriv i </a:t>
                      </a:r>
                      <a:r>
                        <a:rPr lang="nb-NO" sz="1400" b="1" dirty="0"/>
                        <a:t>loggen</a:t>
                      </a:r>
                      <a:endParaRPr lang="nb-NO" sz="1400" b="0" dirty="0"/>
                    </a:p>
                    <a:p>
                      <a:pPr marL="0" marR="0" lvl="0" indent="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400" b="1" i="0" u="none" strike="noStrike" noProof="0" dirty="0">
                          <a:latin typeface="+mn-lt"/>
                        </a:rPr>
                        <a:t>- grammatikk</a:t>
                      </a:r>
                      <a:r>
                        <a:rPr lang="nb-NO" sz="1400" b="0" i="0" u="none" strike="noStrike" noProof="0" dirty="0">
                          <a:latin typeface="+mn-lt"/>
                        </a:rPr>
                        <a:t> på </a:t>
                      </a:r>
                      <a:r>
                        <a:rPr lang="nb-NO" sz="1400" b="0" i="0" u="none" strike="noStrike" noProof="0" dirty="0">
                          <a:latin typeface="+mn-lt"/>
                          <a:hlinkClick r:id="rId2"/>
                        </a:rPr>
                        <a:t>www.test-english.com</a:t>
                      </a:r>
                      <a:r>
                        <a:rPr lang="nb-NO" sz="1400" b="0" i="0" u="none" strike="noStrike" noProof="0" dirty="0">
                          <a:latin typeface="+mn-lt"/>
                        </a:rPr>
                        <a:t> ___________ </a:t>
                      </a:r>
                      <a:r>
                        <a:rPr lang="nb-NO" sz="1100" b="0" i="0" u="none" strike="noStrike" noProof="0" dirty="0">
                          <a:latin typeface="+mn-lt"/>
                        </a:rPr>
                        <a:t>(tema)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05173"/>
                  </a:ext>
                </a:extLst>
              </a:tr>
              <a:tr h="955673">
                <a:tc gridSpan="5"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nb-NO" sz="1600" b="1" dirty="0"/>
                        <a:t>Bli kjent med stoffet og lær nytt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nb-NO" sz="1400" dirty="0"/>
                        <a:t>Vokabular: Arbeidsbok s_______________  øv på </a:t>
                      </a:r>
                      <a:r>
                        <a:rPr lang="nb-NO" sz="1400" i="1" dirty="0"/>
                        <a:t>uttale</a:t>
                      </a:r>
                      <a:r>
                        <a:rPr lang="nb-NO" sz="1400" dirty="0"/>
                        <a:t> og </a:t>
                      </a:r>
                      <a:r>
                        <a:rPr lang="nb-NO" sz="1400" i="1" dirty="0"/>
                        <a:t>rettskriving</a:t>
                      </a:r>
                      <a:r>
                        <a:rPr lang="nb-NO" sz="1400" dirty="0"/>
                        <a:t> og </a:t>
                      </a:r>
                      <a:r>
                        <a:rPr lang="nb-NO" sz="1400" i="1" dirty="0"/>
                        <a:t>forståelse</a:t>
                      </a:r>
                      <a:r>
                        <a:rPr lang="nb-NO" sz="1400" dirty="0"/>
                        <a:t>. Velg </a:t>
                      </a:r>
                      <a:r>
                        <a:rPr lang="nb-NO" sz="1400" b="1" dirty="0"/>
                        <a:t>minst</a:t>
                      </a:r>
                      <a:r>
                        <a:rPr lang="nb-NO" sz="1400" dirty="0"/>
                        <a:t> </a:t>
                      </a:r>
                      <a:r>
                        <a:rPr lang="nb-NO" sz="1400" b="1" dirty="0"/>
                        <a:t>10 ord/begreper til </a:t>
                      </a:r>
                      <a:r>
                        <a:rPr lang="nb-NO" sz="1400" dirty="0"/>
                        <a:t>test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nb-NO" sz="1400" dirty="0"/>
                        <a:t>Lytt og les: Tekstbok s __________________________________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94155"/>
                  </a:ext>
                </a:extLst>
              </a:tr>
            </a:tbl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D04DBA1E-D21D-4C37-AB7D-2A24C722455B}"/>
              </a:ext>
            </a:extLst>
          </p:cNvPr>
          <p:cNvSpPr txBox="1"/>
          <p:nvPr/>
        </p:nvSpPr>
        <p:spPr>
          <a:xfrm>
            <a:off x="350915" y="1531690"/>
            <a:ext cx="3149196" cy="189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400" dirty="0">
                <a:ea typeface="+mn-lt"/>
                <a:cs typeface="+mn-lt"/>
              </a:rPr>
              <a:t>Tid: </a:t>
            </a:r>
            <a:r>
              <a:rPr lang="nb-NO" sz="14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____________</a:t>
            </a:r>
          </a:p>
          <a:p>
            <a:endParaRPr lang="nb-NO" sz="1400" dirty="0">
              <a:ea typeface="+mn-lt"/>
              <a:cs typeface="+mn-lt"/>
            </a:endParaRPr>
          </a:p>
          <a:p>
            <a:r>
              <a:rPr lang="nb-NO" sz="1400" dirty="0">
                <a:ea typeface="+mn-lt"/>
                <a:cs typeface="+mn-lt"/>
              </a:rPr>
              <a:t>Bok: </a:t>
            </a:r>
            <a:r>
              <a:rPr lang="nb-NO" sz="14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_______________________</a:t>
            </a:r>
          </a:p>
          <a:p>
            <a:endParaRPr lang="nb-NO" sz="1400" dirty="0">
              <a:ea typeface="+mn-lt"/>
              <a:cs typeface="+mn-lt"/>
            </a:endParaRPr>
          </a:p>
          <a:p>
            <a:r>
              <a:rPr lang="nb-NO" sz="1400" dirty="0">
                <a:ea typeface="+mn-lt"/>
                <a:cs typeface="+mn-lt"/>
              </a:rPr>
              <a:t>Tema: </a:t>
            </a:r>
            <a:r>
              <a:rPr lang="nb-NO" sz="14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_____________________</a:t>
            </a:r>
          </a:p>
          <a:p>
            <a:endParaRPr lang="nb-NO" sz="1400" dirty="0">
              <a:ea typeface="+mn-lt"/>
              <a:cs typeface="+mn-lt"/>
            </a:endParaRPr>
          </a:p>
          <a:p>
            <a:r>
              <a:rPr lang="nb-NO" sz="1400" dirty="0">
                <a:ea typeface="+mn-lt"/>
                <a:cs typeface="+mn-lt"/>
              </a:rPr>
              <a:t>Kapittel: </a:t>
            </a:r>
            <a:r>
              <a:rPr lang="nb-NO" sz="1400" dirty="0">
                <a:solidFill>
                  <a:schemeClr val="bg1">
                    <a:lumMod val="85000"/>
                  </a:schemeClr>
                </a:solidFill>
                <a:ea typeface="+mn-lt"/>
                <a:cs typeface="+mn-lt"/>
              </a:rPr>
              <a:t>___</a:t>
            </a:r>
            <a:r>
              <a:rPr lang="nb-NO" sz="1400" dirty="0">
                <a:ea typeface="+mn-lt"/>
                <a:cs typeface="+mn-lt"/>
              </a:rPr>
              <a:t> </a:t>
            </a:r>
          </a:p>
          <a:p>
            <a:endParaRPr lang="nb-NO" dirty="0"/>
          </a:p>
        </p:txBody>
      </p: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E1A51F09-E15F-2986-FC18-CF633684CE9A}"/>
              </a:ext>
            </a:extLst>
          </p:cNvPr>
          <p:cNvCxnSpPr>
            <a:cxnSpLocks/>
          </p:cNvCxnSpPr>
          <p:nvPr/>
        </p:nvCxnSpPr>
        <p:spPr>
          <a:xfrm>
            <a:off x="7343251" y="5256662"/>
            <a:ext cx="5348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7054E9D4-2864-01EA-E839-1F6907D8F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432366"/>
              </p:ext>
            </p:extLst>
          </p:nvPr>
        </p:nvGraphicFramePr>
        <p:xfrm>
          <a:off x="8893479" y="4676383"/>
          <a:ext cx="305335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670">
                  <a:extLst>
                    <a:ext uri="{9D8B030D-6E8A-4147-A177-3AD203B41FA5}">
                      <a16:colId xmlns:a16="http://schemas.microsoft.com/office/drawing/2014/main" val="1862209975"/>
                    </a:ext>
                  </a:extLst>
                </a:gridCol>
                <a:gridCol w="610670">
                  <a:extLst>
                    <a:ext uri="{9D8B030D-6E8A-4147-A177-3AD203B41FA5}">
                      <a16:colId xmlns:a16="http://schemas.microsoft.com/office/drawing/2014/main" val="3337719416"/>
                    </a:ext>
                  </a:extLst>
                </a:gridCol>
                <a:gridCol w="610670">
                  <a:extLst>
                    <a:ext uri="{9D8B030D-6E8A-4147-A177-3AD203B41FA5}">
                      <a16:colId xmlns:a16="http://schemas.microsoft.com/office/drawing/2014/main" val="3346546164"/>
                    </a:ext>
                  </a:extLst>
                </a:gridCol>
                <a:gridCol w="610670">
                  <a:extLst>
                    <a:ext uri="{9D8B030D-6E8A-4147-A177-3AD203B41FA5}">
                      <a16:colId xmlns:a16="http://schemas.microsoft.com/office/drawing/2014/main" val="54796156"/>
                    </a:ext>
                  </a:extLst>
                </a:gridCol>
                <a:gridCol w="610670">
                  <a:extLst>
                    <a:ext uri="{9D8B030D-6E8A-4147-A177-3AD203B41FA5}">
                      <a16:colId xmlns:a16="http://schemas.microsoft.com/office/drawing/2014/main" val="4006841414"/>
                    </a:ext>
                  </a:extLst>
                </a:gridCol>
              </a:tblGrid>
              <a:tr h="353290">
                <a:tc>
                  <a:txBody>
                    <a:bodyPr/>
                    <a:lstStyle/>
                    <a:p>
                      <a:pPr algn="ctr"/>
                      <a:r>
                        <a:rPr lang="nb-NO" sz="1100" dirty="0"/>
                        <a:t>(eks) </a:t>
                      </a:r>
                      <a:endParaRPr lang="nb-NO" dirty="0"/>
                    </a:p>
                    <a:p>
                      <a:pPr lvl="0" algn="ctr">
                        <a:buNone/>
                      </a:pPr>
                      <a:r>
                        <a:rPr lang="nb-NO" sz="1100" dirty="0"/>
                        <a:t>1</a:t>
                      </a:r>
                      <a:endParaRPr lang="nb-N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387507"/>
                  </a:ext>
                </a:extLst>
              </a:tr>
              <a:tr h="30282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b-N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b-N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b-N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b-N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b-NO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427242"/>
                  </a:ext>
                </a:extLst>
              </a:tr>
              <a:tr h="30282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011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26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1664AD-B9A9-4FBD-B206-3BAE53AC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SAMM-spørsmål til tema i Engelsk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03B99F0-98A9-44DA-8022-83D46036E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z="1600" dirty="0">
                <a:solidFill>
                  <a:schemeClr val="tx1"/>
                </a:solidFill>
              </a:rPr>
              <a:t>Tone Marie Galteland, Birkenes Læringssenter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146989A0-E951-4CE8-9F6F-1F3286FDF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8788" y="2133600"/>
            <a:ext cx="4859337" cy="3778250"/>
          </a:xfrm>
        </p:spPr>
        <p:txBody>
          <a:bodyPr/>
          <a:lstStyle/>
          <a:p>
            <a:r>
              <a:rPr lang="nb-NO" dirty="0"/>
              <a:t>Hva er </a:t>
            </a:r>
            <a:r>
              <a:rPr lang="nb-NO" b="1" dirty="0"/>
              <a:t>viktig</a:t>
            </a:r>
            <a:r>
              <a:rPr lang="nb-NO" dirty="0"/>
              <a:t> i arbeid med dette temaet?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Hva var du </a:t>
            </a:r>
            <a:r>
              <a:rPr lang="nb-NO" b="1" dirty="0"/>
              <a:t>god</a:t>
            </a:r>
            <a:r>
              <a:rPr lang="nb-NO" dirty="0"/>
              <a:t> på i arbeidet med dette temaet?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Hva var </a:t>
            </a:r>
            <a:r>
              <a:rPr lang="nb-NO" b="1" dirty="0"/>
              <a:t>vanskelig</a:t>
            </a:r>
            <a:r>
              <a:rPr lang="nb-NO" dirty="0"/>
              <a:t> for deg i arbeidet med temaet?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B1000BD-544F-4CBA-BC78-0DFDA81CF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2125" y="2143125"/>
            <a:ext cx="4859338" cy="3776663"/>
          </a:xfrm>
        </p:spPr>
        <p:txBody>
          <a:bodyPr/>
          <a:lstStyle/>
          <a:p>
            <a:r>
              <a:rPr lang="nb-NO" dirty="0"/>
              <a:t>Hva vil du ha </a:t>
            </a:r>
            <a:r>
              <a:rPr lang="nb-NO" b="1" dirty="0"/>
              <a:t>fokus</a:t>
            </a:r>
            <a:r>
              <a:rPr lang="nb-NO" dirty="0"/>
              <a:t> på å jobbe med videre i neste tema?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Hvordan skal du </a:t>
            </a:r>
            <a:r>
              <a:rPr lang="nb-NO" b="1" dirty="0"/>
              <a:t>gjennomføre</a:t>
            </a:r>
            <a:r>
              <a:rPr lang="nb-NO" dirty="0"/>
              <a:t> det</a:t>
            </a:r>
            <a:r>
              <a:rPr lang="nb-NO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862462"/>
      </p:ext>
    </p:extLst>
  </p:cSld>
  <p:clrMapOvr>
    <a:masterClrMapping/>
  </p:clrMapOvr>
</p:sld>
</file>

<file path=ppt/theme/theme1.xml><?xml version="1.0" encoding="utf-8"?>
<a:theme xmlns:a="http://schemas.openxmlformats.org/drawingml/2006/main" name="Tryllestav">
  <a:themeElements>
    <a:clrScheme name="SAMM">
      <a:dk1>
        <a:srgbClr val="000000"/>
      </a:dk1>
      <a:lt1>
        <a:srgbClr val="FFFFFF"/>
      </a:lt1>
      <a:dk2>
        <a:srgbClr val="223871"/>
      </a:dk2>
      <a:lt2>
        <a:srgbClr val="C8EAF8"/>
      </a:lt2>
      <a:accent1>
        <a:srgbClr val="223871"/>
      </a:accent1>
      <a:accent2>
        <a:srgbClr val="76CBED"/>
      </a:accent2>
      <a:accent3>
        <a:srgbClr val="46B179"/>
      </a:accent3>
      <a:accent4>
        <a:srgbClr val="384D7F"/>
      </a:accent4>
      <a:accent5>
        <a:srgbClr val="9FDBF3"/>
      </a:accent5>
      <a:accent6>
        <a:srgbClr val="7DC8A2"/>
      </a:accent6>
      <a:hlink>
        <a:srgbClr val="223871"/>
      </a:hlink>
      <a:folHlink>
        <a:srgbClr val="64749C"/>
      </a:folHlink>
    </a:clrScheme>
    <a:fontScheme name="Tryllestav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yllestav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0" id="{D70E54BA-1631-184A-AF81-9FB7DE97207F}" vid="{213A7585-0C9D-7949-91A4-E59D016A67E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326dff-e474-4493-9ffc-55584edcbce2" xsi:nil="true"/>
    <lcf76f155ced4ddcb4097134ff3c332f xmlns="77052dfb-ca53-4986-abdc-1d781349e71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C3692C18BBA0A488A8C621768F66DB8" ma:contentTypeVersion="17" ma:contentTypeDescription="Opprett et nytt dokument." ma:contentTypeScope="" ma:versionID="7a774ceec991c69ca4de9334107649e9">
  <xsd:schema xmlns:xsd="http://www.w3.org/2001/XMLSchema" xmlns:xs="http://www.w3.org/2001/XMLSchema" xmlns:p="http://schemas.microsoft.com/office/2006/metadata/properties" xmlns:ns2="77052dfb-ca53-4986-abdc-1d781349e71b" xmlns:ns3="45326dff-e474-4493-9ffc-55584edcbce2" targetNamespace="http://schemas.microsoft.com/office/2006/metadata/properties" ma:root="true" ma:fieldsID="06b7c35a0524b64bd767e981b6dac829" ns2:_="" ns3:_="">
    <xsd:import namespace="77052dfb-ca53-4986-abdc-1d781349e71b"/>
    <xsd:import namespace="45326dff-e474-4493-9ffc-55584edcbc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052dfb-ca53-4986-abdc-1d781349e7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6ceb8393-8439-4cff-a23d-229ebaaa34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26dff-e474-4493-9ffc-55584edcbce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9d8021b-983f-47e8-a1ce-ad70f9f18522}" ma:internalName="TaxCatchAll" ma:showField="CatchAllData" ma:web="45326dff-e474-4493-9ffc-55584edcbc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CA29C7-9B59-4321-BB9B-6CAD7705CEE9}">
  <ds:schemaRefs>
    <ds:schemaRef ds:uri="http://schemas.microsoft.com/office/2006/metadata/properties"/>
    <ds:schemaRef ds:uri="http://schemas.microsoft.com/office/infopath/2007/PartnerControls"/>
    <ds:schemaRef ds:uri="45326dff-e474-4493-9ffc-55584edcbce2"/>
    <ds:schemaRef ds:uri="77052dfb-ca53-4986-abdc-1d781349e71b"/>
  </ds:schemaRefs>
</ds:datastoreItem>
</file>

<file path=customXml/itemProps2.xml><?xml version="1.0" encoding="utf-8"?>
<ds:datastoreItem xmlns:ds="http://schemas.openxmlformats.org/officeDocument/2006/customXml" ds:itemID="{76ABA656-550B-41CD-8448-01856BECB1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052dfb-ca53-4986-abdc-1d781349e71b"/>
    <ds:schemaRef ds:uri="45326dff-e474-4493-9ffc-55584edcbc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DF30D4-5D97-40ED-8546-EEF7A0B547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3091</TotalTime>
  <Words>238</Words>
  <Application>Microsoft Office PowerPoint</Application>
  <PresentationFormat>Widescreen</PresentationFormat>
  <Paragraphs>42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9" baseType="lpstr">
      <vt:lpstr>.Lucida Grande UI Regular</vt:lpstr>
      <vt:lpstr>Arial</vt:lpstr>
      <vt:lpstr>Calibri</vt:lpstr>
      <vt:lpstr>Century Gothic</vt:lpstr>
      <vt:lpstr>Wingdings</vt:lpstr>
      <vt:lpstr>Wingdings 3</vt:lpstr>
      <vt:lpstr>Tryllestav</vt:lpstr>
      <vt:lpstr>Engelsk</vt:lpstr>
      <vt:lpstr>SAMM-spørsmål til tema i Engelsk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 Olaug Horverak</dc:creator>
  <cp:lastModifiedBy>May Olaug Horverak</cp:lastModifiedBy>
  <cp:revision>111</cp:revision>
  <cp:lastPrinted>2022-11-03T07:23:44Z</cp:lastPrinted>
  <dcterms:created xsi:type="dcterms:W3CDTF">2021-09-01T08:02:35Z</dcterms:created>
  <dcterms:modified xsi:type="dcterms:W3CDTF">2024-01-04T12:39:03Z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0x0101009C3692C18BBA0A488A8C621768F66DB8</vt:lpwstr>
  </property>
  <property fmtid="{D5CDD505-2E9C-101B-9397-08002B2CF9AE}" pid="3" name="MediaServiceImageTags">
    <vt:lpwstr/>
  </property>
</Properties>
</file>