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27EEE1-A105-42E0-9B56-A715172F5E38}" v="1213" dt="2023-12-15T10:20:59.532"/>
    <p1510:client id="{94FB5CFD-F8E1-4323-BABF-487040CA1095}" v="843" dt="2023-12-06T20:17:44.725"/>
    <p1510:client id="{B7AF39FC-1124-4C0A-827E-CF06E8DEEBB0}" v="12" dt="2023-12-20T12:26:27.2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Mørk stil 2 – utheving 5 / uthevin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7BAF1814-FC5D-FAD8-D152-0A4D8D7BB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61158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Mine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mål</a:t>
            </a:r>
            <a:endParaRPr lang="en-US" kern="1200" dirty="0" err="1">
              <a:solidFill>
                <a:schemeClr val="bg2">
                  <a:lumMod val="50000"/>
                </a:schemeClr>
              </a:solidFill>
              <a:latin typeface="+mj-lt"/>
              <a:cs typeface="Calibri Light"/>
            </a:endParaRPr>
          </a:p>
        </p:txBody>
      </p:sp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64C7C198-6959-E84A-9BC5-EFA81E53F92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67416446"/>
              </p:ext>
            </p:extLst>
          </p:nvPr>
        </p:nvGraphicFramePr>
        <p:xfrm>
          <a:off x="1143824" y="1393062"/>
          <a:ext cx="9908627" cy="463927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9221424">
                  <a:extLst>
                    <a:ext uri="{9D8B030D-6E8A-4147-A177-3AD203B41FA5}">
                      <a16:colId xmlns:a16="http://schemas.microsoft.com/office/drawing/2014/main" val="3931186905"/>
                    </a:ext>
                  </a:extLst>
                </a:gridCol>
                <a:gridCol w="687203">
                  <a:extLst>
                    <a:ext uri="{9D8B030D-6E8A-4147-A177-3AD203B41FA5}">
                      <a16:colId xmlns:a16="http://schemas.microsoft.com/office/drawing/2014/main" val="2871012250"/>
                    </a:ext>
                  </a:extLst>
                </a:gridCol>
              </a:tblGrid>
              <a:tr h="591953">
                <a:tc>
                  <a:txBody>
                    <a:bodyPr/>
                    <a:lstStyle/>
                    <a:p>
                      <a:pPr algn="l"/>
                      <a:r>
                        <a:rPr lang="nb-NO" sz="2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Jeg kan...</a:t>
                      </a:r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2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720595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237252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119156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884466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803778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066958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nb-NO" sz="1800" dirty="0"/>
                    </a:p>
                  </a:txBody>
                  <a:tcPr marL="148046" marR="148046" marT="74022" marB="74022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nb-NO" sz="2800" dirty="0"/>
                    </a:p>
                  </a:txBody>
                  <a:tcPr marL="148046" marR="148046" marT="74022" marB="74022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7738633"/>
                  </a:ext>
                </a:extLst>
              </a:tr>
            </a:tbl>
          </a:graphicData>
        </a:graphic>
      </p:graphicFrame>
      <p:pic>
        <p:nvPicPr>
          <p:cNvPr id="7" name="Grafikk 6" descr="Avmerking med heldekkende fyll">
            <a:extLst>
              <a:ext uri="{FF2B5EF4-FFF2-40B4-BE49-F238E27FC236}">
                <a16:creationId xmlns:a16="http://schemas.microsoft.com/office/drawing/2014/main" id="{7407BE25-9877-0B84-9706-12401ACB7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61320" y="1907087"/>
            <a:ext cx="455114" cy="46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33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8FD32CEE-B6E9-B5DD-E735-6CC201981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034199"/>
              </p:ext>
            </p:extLst>
          </p:nvPr>
        </p:nvGraphicFramePr>
        <p:xfrm>
          <a:off x="686637" y="16747"/>
          <a:ext cx="11501626" cy="6819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0886">
                  <a:extLst>
                    <a:ext uri="{9D8B030D-6E8A-4147-A177-3AD203B41FA5}">
                      <a16:colId xmlns:a16="http://schemas.microsoft.com/office/drawing/2014/main" val="762100370"/>
                    </a:ext>
                  </a:extLst>
                </a:gridCol>
                <a:gridCol w="1446230">
                  <a:extLst>
                    <a:ext uri="{9D8B030D-6E8A-4147-A177-3AD203B41FA5}">
                      <a16:colId xmlns:a16="http://schemas.microsoft.com/office/drawing/2014/main" val="3487007603"/>
                    </a:ext>
                  </a:extLst>
                </a:gridCol>
                <a:gridCol w="1350724">
                  <a:extLst>
                    <a:ext uri="{9D8B030D-6E8A-4147-A177-3AD203B41FA5}">
                      <a16:colId xmlns:a16="http://schemas.microsoft.com/office/drawing/2014/main" val="3288006751"/>
                    </a:ext>
                  </a:extLst>
                </a:gridCol>
                <a:gridCol w="1391654">
                  <a:extLst>
                    <a:ext uri="{9D8B030D-6E8A-4147-A177-3AD203B41FA5}">
                      <a16:colId xmlns:a16="http://schemas.microsoft.com/office/drawing/2014/main" val="745957405"/>
                    </a:ext>
                  </a:extLst>
                </a:gridCol>
                <a:gridCol w="5662132">
                  <a:extLst>
                    <a:ext uri="{9D8B030D-6E8A-4147-A177-3AD203B41FA5}">
                      <a16:colId xmlns:a16="http://schemas.microsoft.com/office/drawing/2014/main" val="747450699"/>
                    </a:ext>
                  </a:extLst>
                </a:gridCol>
              </a:tblGrid>
              <a:tr h="1649342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 </a:t>
                      </a: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Utforsk og presenter det du har lært i temaet </a:t>
                      </a:r>
                    </a:p>
                    <a:p>
                      <a:pPr marL="285750" indent="-28575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Skriv en tekst:________________________________________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  <a:p>
                      <a:pPr marL="285750" indent="-28575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Lag en muntlig presentasjon (PP/</a:t>
                      </a:r>
                      <a:r>
                        <a:rPr lang="nb-NO" sz="1400" b="0" i="0" u="none" strike="noStrike" kern="120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Podcast</a:t>
                      </a: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/video:______________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___________________________________________________</a:t>
                      </a:r>
                    </a:p>
                    <a:p>
                      <a:pPr marL="0" indent="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Lærelogg (bruk SAMM-spørsmål 1-5)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21916"/>
                  </a:ext>
                </a:extLst>
              </a:tr>
              <a:tr h="1649342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 </a:t>
                      </a: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Valgfrie aktiviteter:</a:t>
                      </a:r>
                    </a:p>
                    <a:p>
                      <a:pPr marL="285750" lvl="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__</a:t>
                      </a:r>
                    </a:p>
                    <a:p>
                      <a:pPr marL="285750" lvl="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__</a:t>
                      </a:r>
                    </a:p>
                    <a:p>
                      <a:pPr marL="285750" lvl="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__</a:t>
                      </a:r>
                    </a:p>
                    <a:p>
                      <a:pPr marL="285750" lvl="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__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887631"/>
                  </a:ext>
                </a:extLst>
              </a:tr>
              <a:tr h="1392115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3. </a:t>
                      </a: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Bruk nye ord og begreper: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  <a:p>
                      <a:pPr marL="285750" marR="0" indent="-28575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,Sans-Serif"/>
                        <a:buChar char="-"/>
                      </a:pPr>
                      <a:r>
                        <a:rPr lang="nb-NO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Lese</a:t>
                      </a:r>
                      <a:endParaRPr lang="en-US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285750" marR="0" lvl="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,Sans-Serif"/>
                        <a:buChar char="-"/>
                      </a:pPr>
                      <a:r>
                        <a:rPr lang="nb-NO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Skrive</a:t>
                      </a:r>
                    </a:p>
                    <a:p>
                      <a:pPr marL="285750" marR="0" lvl="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,Sans-Serif"/>
                        <a:buChar char="-"/>
                      </a:pPr>
                      <a:r>
                        <a:rPr lang="nb-NO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Snakke/ Samtale </a:t>
                      </a:r>
                      <a:endParaRPr lang="nb-NO" sz="1400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648873"/>
                  </a:ext>
                </a:extLst>
              </a:tr>
              <a:tr h="1025809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 Øv på </a:t>
                      </a:r>
                      <a:r>
                        <a:rPr lang="nb-NO" sz="14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tema, ord og begreper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  <a:p>
                      <a:pPr marL="285750" indent="-28575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nb-NO" sz="1400" b="0" i="0" u="none" strike="noStrike" dirty="0">
                          <a:effectLst/>
                          <a:latin typeface="Calibri"/>
                        </a:rPr>
                        <a:t>________________</a:t>
                      </a:r>
                    </a:p>
                    <a:p>
                      <a:pPr marL="285750" lvl="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nb-NO" sz="1400" b="0" i="0" u="none" strike="noStrike" dirty="0">
                          <a:effectLst/>
                          <a:latin typeface="Calibri"/>
                        </a:rPr>
                        <a:t>_________________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688566"/>
                  </a:ext>
                </a:extLst>
              </a:tr>
              <a:tr h="1025809">
                <a:tc gridSpan="5">
                  <a:txBody>
                    <a:bodyPr/>
                    <a:lstStyle/>
                    <a:p>
                      <a:pPr marL="347345" indent="-347345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600"/>
                        <a:buFont typeface="Calibri" panose="020B0604020202020204" pitchFamily="34" charset="0"/>
                        <a:buChar char="-"/>
                      </a:pP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Bli kjent med nytt: tema, ord og begreper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  <a:p>
                      <a:pPr marL="285750" indent="-28575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 og begreper: ______________________  øv på </a:t>
                      </a:r>
                      <a:r>
                        <a:rPr lang="nb-NO" sz="14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uttale</a:t>
                      </a: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og </a:t>
                      </a:r>
                      <a:r>
                        <a:rPr lang="nb-NO" sz="14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rettskriving</a:t>
                      </a: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og </a:t>
                      </a:r>
                      <a:r>
                        <a:rPr lang="nb-NO" sz="14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forståelse</a:t>
                      </a: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.. Velg </a:t>
                      </a: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minst</a:t>
                      </a: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nb-NO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ord/begreper</a:t>
                      </a: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du vil testes i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  <a:p>
                      <a:pPr marL="285750" indent="-28575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nb-N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Lytt og les: Tekstbok s __________________________________                    Mitt lesefokus: ______________________________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9809340"/>
                  </a:ext>
                </a:extLst>
              </a:tr>
            </a:tbl>
          </a:graphicData>
        </a:graphic>
      </p:graphicFrame>
      <p:sp>
        <p:nvSpPr>
          <p:cNvPr id="6" name="TekstSylinder 5">
            <a:extLst>
              <a:ext uri="{FF2B5EF4-FFF2-40B4-BE49-F238E27FC236}">
                <a16:creationId xmlns:a16="http://schemas.microsoft.com/office/drawing/2014/main" id="{0639F994-8658-AF8E-45D0-18F5B8CAA07F}"/>
              </a:ext>
            </a:extLst>
          </p:cNvPr>
          <p:cNvSpPr txBox="1"/>
          <p:nvPr/>
        </p:nvSpPr>
        <p:spPr>
          <a:xfrm>
            <a:off x="274925" y="664542"/>
            <a:ext cx="2511729" cy="30008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</a:pPr>
            <a:r>
              <a:rPr lang="nb-NO" b="1" dirty="0">
                <a:cs typeface="Calibri" panose="020F0502020204030204"/>
              </a:rPr>
              <a:t>Fagstoff:</a:t>
            </a:r>
            <a:endParaRPr lang="nb-NO"/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68126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C3692C18BBA0A488A8C621768F66DB8" ma:contentTypeVersion="17" ma:contentTypeDescription="Opprett et nytt dokument." ma:contentTypeScope="" ma:versionID="7a774ceec991c69ca4de9334107649e9">
  <xsd:schema xmlns:xsd="http://www.w3.org/2001/XMLSchema" xmlns:xs="http://www.w3.org/2001/XMLSchema" xmlns:p="http://schemas.microsoft.com/office/2006/metadata/properties" xmlns:ns2="77052dfb-ca53-4986-abdc-1d781349e71b" xmlns:ns3="45326dff-e474-4493-9ffc-55584edcbce2" targetNamespace="http://schemas.microsoft.com/office/2006/metadata/properties" ma:root="true" ma:fieldsID="06b7c35a0524b64bd767e981b6dac829" ns2:_="" ns3:_="">
    <xsd:import namespace="77052dfb-ca53-4986-abdc-1d781349e71b"/>
    <xsd:import namespace="45326dff-e474-4493-9ffc-55584edcbc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052dfb-ca53-4986-abdc-1d781349e7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6ceb8393-8439-4cff-a23d-229ebaaa34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326dff-e474-4493-9ffc-55584edcbce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9d8021b-983f-47e8-a1ce-ad70f9f18522}" ma:internalName="TaxCatchAll" ma:showField="CatchAllData" ma:web="45326dff-e474-4493-9ffc-55584edcbc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5326dff-e474-4493-9ffc-55584edcbce2" xsi:nil="true"/>
    <lcf76f155ced4ddcb4097134ff3c332f xmlns="77052dfb-ca53-4986-abdc-1d781349e71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87A3FB7-E048-4F6B-BE42-DD1E20E459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56A453-2796-405D-97E6-2A6ECE9DA2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052dfb-ca53-4986-abdc-1d781349e71b"/>
    <ds:schemaRef ds:uri="45326dff-e474-4493-9ffc-55584edcbc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C66A4B-18E5-4B87-890F-EFB778080DAF}">
  <ds:schemaRefs>
    <ds:schemaRef ds:uri="http://schemas.microsoft.com/office/2006/metadata/properties"/>
    <ds:schemaRef ds:uri="http://schemas.microsoft.com/office/infopath/2007/PartnerControls"/>
    <ds:schemaRef ds:uri="45326dff-e474-4493-9ffc-55584edcbce2"/>
    <ds:schemaRef ds:uri="77052dfb-ca53-4986-abdc-1d781349e71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118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Calibri,Sans-Serif</vt:lpstr>
      <vt:lpstr>Wingdings</vt:lpstr>
      <vt:lpstr>office theme</vt:lpstr>
      <vt:lpstr>Mine mål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 Olaug Horverak</dc:creator>
  <cp:lastModifiedBy>May Olaug Horverak</cp:lastModifiedBy>
  <cp:revision>286</cp:revision>
  <dcterms:created xsi:type="dcterms:W3CDTF">2013-07-15T20:26:40Z</dcterms:created>
  <dcterms:modified xsi:type="dcterms:W3CDTF">2024-01-04T12:23:20Z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0x0101009C3692C18BBA0A488A8C621768F66DB8</vt:lpwstr>
  </property>
  <property fmtid="{D5CDD505-2E9C-101B-9397-08002B2CF9AE}" pid="3" name="MediaServiceImageTags">
    <vt:lpwstr/>
  </property>
</Properties>
</file>