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y Olaug Horverak" userId="a7850010-3044-4b4d-9f15-38caa34ae48c" providerId="ADAL" clId="{B1DB0C8C-C7D9-4E5C-9B62-DF784BBDF6BE}"/>
    <pc:docChg chg="modSld">
      <pc:chgData name="May Olaug Horverak" userId="a7850010-3044-4b4d-9f15-38caa34ae48c" providerId="ADAL" clId="{B1DB0C8C-C7D9-4E5C-9B62-DF784BBDF6BE}" dt="2022-05-12T07:24:24.358" v="12"/>
      <pc:docMkLst>
        <pc:docMk/>
      </pc:docMkLst>
      <pc:sldChg chg="modSp mod">
        <pc:chgData name="May Olaug Horverak" userId="a7850010-3044-4b4d-9f15-38caa34ae48c" providerId="ADAL" clId="{B1DB0C8C-C7D9-4E5C-9B62-DF784BBDF6BE}" dt="2022-05-12T07:24:24.358" v="12"/>
        <pc:sldMkLst>
          <pc:docMk/>
          <pc:sldMk cId="443851298" sldId="256"/>
        </pc:sldMkLst>
        <pc:spChg chg="mod">
          <ac:chgData name="May Olaug Horverak" userId="a7850010-3044-4b4d-9f15-38caa34ae48c" providerId="ADAL" clId="{B1DB0C8C-C7D9-4E5C-9B62-DF784BBDF6BE}" dt="2022-05-12T07:24:24.358" v="12"/>
          <ac:spMkLst>
            <pc:docMk/>
            <pc:sldMk cId="443851298" sldId="256"/>
            <ac:spMk id="3" creationId="{D6DD054D-47BE-4176-9A8F-A7C339644273}"/>
          </ac:spMkLst>
        </pc:spChg>
      </pc:sldChg>
      <pc:sldChg chg="modSp mod">
        <pc:chgData name="May Olaug Horverak" userId="a7850010-3044-4b4d-9f15-38caa34ae48c" providerId="ADAL" clId="{B1DB0C8C-C7D9-4E5C-9B62-DF784BBDF6BE}" dt="2022-05-12T07:21:16.173" v="9" actId="20577"/>
        <pc:sldMkLst>
          <pc:docMk/>
          <pc:sldMk cId="3217269322" sldId="258"/>
        </pc:sldMkLst>
        <pc:graphicFrameChg chg="modGraphic">
          <ac:chgData name="May Olaug Horverak" userId="a7850010-3044-4b4d-9f15-38caa34ae48c" providerId="ADAL" clId="{B1DB0C8C-C7D9-4E5C-9B62-DF784BBDF6BE}" dt="2022-05-12T07:21:16.173" v="9" actId="20577"/>
          <ac:graphicFrameMkLst>
            <pc:docMk/>
            <pc:sldMk cId="3217269322" sldId="258"/>
            <ac:graphicFrameMk id="9" creationId="{AC2138C3-034C-4462-A7A0-96B28D1300F5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00F4E47-F7CC-4B99-9AA2-BAAE56EEB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D6FCF53-2209-470B-8515-75734146E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03CF31-241E-4198-9A99-1C100CE1D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76E7-7B5A-4BFA-96F4-0A871F7FABE3}" type="datetimeFigureOut">
              <a:rPr lang="nb-NO" smtClean="0"/>
              <a:t>12.05.2022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660F6B1-CD93-4802-8C92-E8A142C29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54F1061-36FF-4918-A025-DC30C0CC3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6F15-0C03-44A0-8C56-122AC9F139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204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CC27CA-987C-4A5F-9CED-1BC56E89E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24A372F-8924-4018-9EE8-57D8429D9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BCD2DC3-6FBC-4608-9F22-A7B61AF36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76E7-7B5A-4BFA-96F4-0A871F7FABE3}" type="datetimeFigureOut">
              <a:rPr lang="nb-NO" smtClean="0"/>
              <a:t>12.05.2022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8D38576-5E3A-4FC2-8F9A-61480B3DE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B097FE3-4DF2-4872-83AC-42D939C84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6F15-0C03-44A0-8C56-122AC9F139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179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816CC299-D78E-4218-B78D-70D9682007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8C7C241-6EB1-44DD-98B7-2ABCD6E8DD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0B0C869-9113-47AC-A79B-321DC354E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76E7-7B5A-4BFA-96F4-0A871F7FABE3}" type="datetimeFigureOut">
              <a:rPr lang="nb-NO" smtClean="0"/>
              <a:t>12.05.2022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88EFFAC-A602-4520-8807-50BB04253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3888434-EF03-434B-B37C-64557E173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6F15-0C03-44A0-8C56-122AC9F139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5620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9B316A-1016-40F9-86F6-118CCCC34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EAE1B24-253E-43F1-B460-57EF8718E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6F3D6BC-CFF4-473A-8771-D9BAEC65E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76E7-7B5A-4BFA-96F4-0A871F7FABE3}" type="datetimeFigureOut">
              <a:rPr lang="nb-NO" smtClean="0"/>
              <a:t>12.05.2022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7B55669-2A0A-4620-9F41-D3AE265E6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3DE2148-2BA9-497B-ABC6-835E3D5D1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6F15-0C03-44A0-8C56-122AC9F139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0855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7EC80C-0483-4780-BDD1-F44D08260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366D06B-0214-4124-95F8-7F8AE3901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FFDECEA-C268-4E8D-B6CD-81F789516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76E7-7B5A-4BFA-96F4-0A871F7FABE3}" type="datetimeFigureOut">
              <a:rPr lang="nb-NO" smtClean="0"/>
              <a:t>12.05.2022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5B57B15-7776-41A9-9365-B15BC20C0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EDF1B1A-0CE8-4F58-96A6-C385CF2AF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6F15-0C03-44A0-8C56-122AC9F139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8285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379DE49-B2B5-4A93-8652-C93285201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134DBFE-6C0E-4AFE-9416-835CA70506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43AC173-EC41-4C5D-A0C9-6C7F3858E9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3D3BF57-5B3D-4BA8-A6D2-6C4E811FF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76E7-7B5A-4BFA-96F4-0A871F7FABE3}" type="datetimeFigureOut">
              <a:rPr lang="nb-NO" smtClean="0"/>
              <a:t>12.05.2022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7674585-67FC-4CBD-A47B-6DAF5F6A2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9DEDB8C-C09F-456C-B1E9-28ABDDB7E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6F15-0C03-44A0-8C56-122AC9F139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1930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BF7A74-23D3-4437-B895-2AAF4BAD8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793A822-8C80-43C7-9BD8-454CD2DDE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5A91D08-1E7B-4D24-82FC-3FB4D7FEB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57C1242-5D88-424D-84DF-0F59684896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86D4759-A7D7-4D84-B6FB-DAEDEDF288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DBC948B-B4CD-4898-A0CF-29C973D90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76E7-7B5A-4BFA-96F4-0A871F7FABE3}" type="datetimeFigureOut">
              <a:rPr lang="nb-NO" smtClean="0"/>
              <a:t>12.05.2022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6EFFB4C-2113-40D0-B4B4-6EDD59A53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1BFF5CE6-5C1C-4F96-AE61-7A34CE9AE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6F15-0C03-44A0-8C56-122AC9F139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2094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14259A-08FD-4E92-8ECA-18AA86719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205376E-8A2F-4607-8D20-E0006BB36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76E7-7B5A-4BFA-96F4-0A871F7FABE3}" type="datetimeFigureOut">
              <a:rPr lang="nb-NO" smtClean="0"/>
              <a:t>12.05.2022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96DAF87B-5123-49DE-AE3A-2EBD1DC93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D92CAA4-D013-4720-BA05-A776AFD79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6F15-0C03-44A0-8C56-122AC9F139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97319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412DF16A-15E6-4605-A2F2-E7C61B7DD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76E7-7B5A-4BFA-96F4-0A871F7FABE3}" type="datetimeFigureOut">
              <a:rPr lang="nb-NO" smtClean="0"/>
              <a:t>12.05.2022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F6D3EAD-551C-4DF7-8FB0-AA0DA21C9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B1262C79-8C04-4A99-8BE0-EC4D7C03E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6F15-0C03-44A0-8C56-122AC9F139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269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5E8BFD7-E180-4379-9C83-0FD319A34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67974B7-4397-4CD7-9593-1EB846288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7136491-6926-44B3-9F54-7E8D87D8D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08E7841-CB42-483C-A2E5-735C9B691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76E7-7B5A-4BFA-96F4-0A871F7FABE3}" type="datetimeFigureOut">
              <a:rPr lang="nb-NO" smtClean="0"/>
              <a:t>12.05.2022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1992337-8312-412B-A942-215B8F028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0CDDB10-BEA2-446C-89E5-BE4BBD523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6F15-0C03-44A0-8C56-122AC9F139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463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11B9717-7594-42FF-B1F5-CF2F4EE16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7E79D4C6-4B75-42BA-B81F-06882DA8A5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89667B7-67F3-47EF-B3A8-9B18390E01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200080D-F52E-4128-A728-77963B45B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76E7-7B5A-4BFA-96F4-0A871F7FABE3}" type="datetimeFigureOut">
              <a:rPr lang="nb-NO" smtClean="0"/>
              <a:t>12.05.2022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6C7A374-56BD-4058-8910-454541403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C3153EF-EC9C-4AAB-83A7-26B795B2F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6F15-0C03-44A0-8C56-122AC9F139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3132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C223511-7341-45F4-919A-DA4B97B24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3B4F9C5-20B0-48CD-A3C6-39CF3C9B0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B983EC7-FCF1-47F5-8D37-1E26A55179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576E7-7B5A-4BFA-96F4-0A871F7FABE3}" type="datetimeFigureOut">
              <a:rPr lang="nb-NO" smtClean="0"/>
              <a:t>12.05.2022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4330F77-8FCD-4D1D-BA79-41F84C55C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1D7C5DE-A038-4D8E-B9A0-4A15BA2684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F6F15-0C03-44A0-8C56-122AC9F139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179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E10525C-97DA-46E2-AAB2-889D1408C6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Trapp for selvregulering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6DD054D-47BE-4176-9A8F-A7C3396442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Norskgruppe</a:t>
            </a:r>
          </a:p>
          <a:p>
            <a:endParaRPr lang="nb-NO" dirty="0"/>
          </a:p>
          <a:p>
            <a:r>
              <a:rPr lang="nb-NO" sz="2400" dirty="0"/>
              <a:t>Birkenes Læringssenter, Marianne F. S. </a:t>
            </a:r>
            <a:r>
              <a:rPr lang="nb-NO" sz="2400"/>
              <a:t>Henriksen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43851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6592D7E-D70A-472A-B1D4-80436BF2B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latin typeface="Arial"/>
                <a:cs typeface="Arial"/>
              </a:rPr>
              <a:t>Norskgruppe A1</a:t>
            </a:r>
            <a:br>
              <a:rPr lang="nb-NO" dirty="0">
                <a:latin typeface="Arial"/>
                <a:cs typeface="Arial"/>
              </a:rPr>
            </a:br>
            <a:r>
              <a:rPr lang="nb-NO" sz="2400" dirty="0">
                <a:latin typeface="Arial"/>
                <a:cs typeface="Arial"/>
              </a:rPr>
              <a:t>Dato: 26.01.- 01.02.  Navn:</a:t>
            </a:r>
            <a:endParaRPr lang="nb-NO" dirty="0">
              <a:latin typeface="Arial"/>
              <a:cs typeface="Arial"/>
            </a:endParaRPr>
          </a:p>
        </p:txBody>
      </p:sp>
      <p:graphicFrame>
        <p:nvGraphicFramePr>
          <p:cNvPr id="9" name="Tabell 9">
            <a:extLst>
              <a:ext uri="{FF2B5EF4-FFF2-40B4-BE49-F238E27FC236}">
                <a16:creationId xmlns:a16="http://schemas.microsoft.com/office/drawing/2014/main" id="{AC2138C3-034C-4462-A7A0-96B28D1300F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40053886"/>
              </p:ext>
            </p:extLst>
          </p:nvPr>
        </p:nvGraphicFramePr>
        <p:xfrm>
          <a:off x="1728782" y="624110"/>
          <a:ext cx="10352384" cy="6210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0802">
                  <a:extLst>
                    <a:ext uri="{9D8B030D-6E8A-4147-A177-3AD203B41FA5}">
                      <a16:colId xmlns:a16="http://schemas.microsoft.com/office/drawing/2014/main" val="895869020"/>
                    </a:ext>
                  </a:extLst>
                </a:gridCol>
                <a:gridCol w="1295266">
                  <a:extLst>
                    <a:ext uri="{9D8B030D-6E8A-4147-A177-3AD203B41FA5}">
                      <a16:colId xmlns:a16="http://schemas.microsoft.com/office/drawing/2014/main" val="808906006"/>
                    </a:ext>
                  </a:extLst>
                </a:gridCol>
                <a:gridCol w="1209675">
                  <a:extLst>
                    <a:ext uri="{9D8B030D-6E8A-4147-A177-3AD203B41FA5}">
                      <a16:colId xmlns:a16="http://schemas.microsoft.com/office/drawing/2014/main" val="2993287323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1661495548"/>
                    </a:ext>
                  </a:extLst>
                </a:gridCol>
                <a:gridCol w="5099341">
                  <a:extLst>
                    <a:ext uri="{9D8B030D-6E8A-4147-A177-3AD203B41FA5}">
                      <a16:colId xmlns:a16="http://schemas.microsoft.com/office/drawing/2014/main" val="4148742359"/>
                    </a:ext>
                  </a:extLst>
                </a:gridCol>
              </a:tblGrid>
              <a:tr h="1362031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>
                          <a:solidFill>
                            <a:schemeClr val="tx1"/>
                          </a:solidFill>
                        </a:rPr>
                        <a:t>5. </a:t>
                      </a:r>
                      <a:r>
                        <a:rPr lang="nb-NO" sz="1600" b="1" dirty="0">
                          <a:solidFill>
                            <a:schemeClr val="tx1"/>
                          </a:solidFill>
                          <a:latin typeface="+mj-lt"/>
                        </a:rPr>
                        <a:t>Utforsk og presenter:</a:t>
                      </a:r>
                      <a:r>
                        <a:rPr lang="nb-NO" b="0" dirty="0">
                          <a:solidFill>
                            <a:schemeClr val="tx1"/>
                          </a:solidFill>
                          <a:latin typeface="+mj-lt"/>
                        </a:rPr>
                        <a:t> 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b-NO" sz="1400" b="0" dirty="0">
                          <a:solidFill>
                            <a:schemeClr val="tx1"/>
                          </a:solidFill>
                          <a:latin typeface="Calibri"/>
                        </a:rPr>
                        <a:t>Skriv en tekst og send til/del med Marianne:_________________________________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b-NO" sz="1400" b="0" dirty="0">
                          <a:solidFill>
                            <a:schemeClr val="tx1"/>
                          </a:solidFill>
                          <a:latin typeface="Calibri"/>
                        </a:rPr>
                        <a:t>Lag en </a:t>
                      </a:r>
                      <a:r>
                        <a:rPr lang="nb-NO" sz="1400" b="0" dirty="0" err="1">
                          <a:solidFill>
                            <a:schemeClr val="tx1"/>
                          </a:solidFill>
                          <a:latin typeface="Calibri"/>
                        </a:rPr>
                        <a:t>pp</a:t>
                      </a:r>
                      <a:r>
                        <a:rPr lang="nb-NO" sz="1400" b="0" dirty="0">
                          <a:solidFill>
                            <a:schemeClr val="tx1"/>
                          </a:solidFill>
                          <a:latin typeface="Calibri"/>
                        </a:rPr>
                        <a:t>-presentasjon:_______________________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b-NO" sz="1400" b="0" dirty="0">
                          <a:solidFill>
                            <a:schemeClr val="tx1"/>
                          </a:solidFill>
                          <a:latin typeface="Calibri"/>
                        </a:rPr>
                        <a:t>Lag en video-presentasjon:_____________________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nb-NO" sz="1400" b="0" dirty="0">
                          <a:solidFill>
                            <a:schemeClr val="tx1"/>
                          </a:solidFill>
                          <a:latin typeface="Calibri"/>
                        </a:rPr>
                        <a:t>Se en film med norsk tekst/tale: </a:t>
                      </a:r>
                      <a:r>
                        <a:rPr lang="nb-NO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________________________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914524"/>
                  </a:ext>
                </a:extLst>
              </a:tr>
              <a:tr h="1212272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nb-NO" sz="1600" dirty="0"/>
                        <a:t>4. </a:t>
                      </a:r>
                      <a:r>
                        <a:rPr lang="nb-NO" sz="1600" b="1" dirty="0"/>
                        <a:t>Jobb mer med språket: </a:t>
                      </a:r>
                      <a:r>
                        <a:rPr lang="nb-NO" sz="1600" b="0" dirty="0"/>
                        <a:t>velg det som passer for deg: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b-NO" sz="1400" b="0" i="0" u="none" strike="noStrike" noProof="0" dirty="0">
                          <a:latin typeface="Calibri"/>
                        </a:rPr>
                        <a:t>Noe du vet du må øve mer på:___________________________________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b-NO" sz="1400" b="0" i="0" u="none" strike="noStrike" noProof="0" dirty="0">
                          <a:latin typeface="Calibri"/>
                        </a:rPr>
                        <a:t>Gjør et tema fra Yrkesnorsk:________________________________________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b-NO" sz="1400" b="0" i="0" u="none" strike="noStrike" noProof="0" dirty="0">
                          <a:latin typeface="Calibri"/>
                        </a:rPr>
                        <a:t>Finn og lær nye uttrykk/begreper. Skriv dem i skrivebok/glosebok og bruk dem.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b-NO" sz="1400" b="0" i="0" u="none" strike="noStrike" noProof="0" dirty="0">
                          <a:latin typeface="Calibri"/>
                        </a:rPr>
                        <a:t>Følg og studer Instagram/</a:t>
                      </a:r>
                      <a:r>
                        <a:rPr lang="nb-NO" sz="1400" b="0" i="0" u="none" strike="noStrike" noProof="0" dirty="0" err="1">
                          <a:latin typeface="Calibri"/>
                        </a:rPr>
                        <a:t>YouTubelærer</a:t>
                      </a:r>
                      <a:r>
                        <a:rPr lang="nb-NO" sz="1400" b="0" i="0" u="none" strike="noStrike" noProof="0" dirty="0">
                          <a:latin typeface="Calibri"/>
                        </a:rPr>
                        <a:t>:</a:t>
                      </a:r>
                      <a:r>
                        <a:rPr lang="nb-NO" sz="1400" b="0" i="0" u="none" strike="noStrike" noProof="0" dirty="0">
                          <a:latin typeface="Century Gothic"/>
                        </a:rPr>
                        <a:t>____________________________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663845"/>
                  </a:ext>
                </a:extLst>
              </a:tr>
              <a:tr h="1023833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nb-NO" sz="1600" dirty="0"/>
                        <a:t>3. </a:t>
                      </a:r>
                      <a:r>
                        <a:rPr lang="nb-NO" sz="1600" b="1" i="0" u="none" strike="noStrike" noProof="0" dirty="0">
                          <a:latin typeface="Century Gothic"/>
                        </a:rPr>
                        <a:t>Bruk språket du har øvd på</a:t>
                      </a:r>
                      <a:r>
                        <a:rPr lang="nb-NO" sz="1600" b="0" i="0" u="none" strike="noStrike" noProof="0" dirty="0">
                          <a:latin typeface="Century Gothic"/>
                        </a:rPr>
                        <a:t>: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</a:pPr>
                      <a:r>
                        <a:rPr lang="nb-NO" sz="1400" b="0" dirty="0"/>
                        <a:t>Samtale: Snakk med en medelev – bruk spørsmålskort eller spill brettspill eller øv på dialogark fra Tone Marie.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</a:pPr>
                      <a:r>
                        <a:rPr lang="nb-NO" sz="1400" b="0" dirty="0"/>
                        <a:t>Les "Ukas ord/tekst" for lærer (send </a:t>
                      </a:r>
                      <a:r>
                        <a:rPr lang="nb-NO" sz="1400" b="0"/>
                        <a:t>til xx </a:t>
                      </a:r>
                      <a:r>
                        <a:rPr lang="nb-NO" sz="1400" b="0" dirty="0"/>
                        <a:t>i </a:t>
                      </a:r>
                      <a:r>
                        <a:rPr lang="nb-NO" sz="1400" b="0" dirty="0" err="1"/>
                        <a:t>WhatsApp</a:t>
                      </a:r>
                      <a:r>
                        <a:rPr lang="nb-NO" sz="1400" b="0" dirty="0"/>
                        <a:t>).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</a:pPr>
                      <a:r>
                        <a:rPr lang="nb-NO" sz="1400" b="0" dirty="0"/>
                        <a:t>Skrive: Gjør skrivelekse "Lekse uke..." + «Ukas ord» og send til /del med Marianne.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883283"/>
                  </a:ext>
                </a:extLst>
              </a:tr>
              <a:tr h="1373909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nb-NO" sz="1600" b="1" dirty="0"/>
                        <a:t>2. Øvelse </a:t>
                      </a:r>
                      <a:r>
                        <a:rPr lang="nb-NO" sz="1400" b="0" dirty="0"/>
                        <a:t>nettoppgavene i leksjonen: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b-NO" sz="1400" b="0" dirty="0"/>
                        <a:t>Skriv i </a:t>
                      </a:r>
                      <a:r>
                        <a:rPr lang="nb-NO" sz="1400" b="1" dirty="0"/>
                        <a:t>loggen</a:t>
                      </a:r>
                      <a:r>
                        <a:rPr lang="nb-NO" sz="1400" b="0" dirty="0"/>
                        <a:t> hvilke oppgaver du har jobbet med: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nb-NO" sz="1400" b="0" dirty="0"/>
                    </a:p>
                    <a:p>
                      <a:pPr marL="285750" indent="-285750">
                        <a:buFontTx/>
                        <a:buChar char="-"/>
                      </a:pPr>
                      <a:endParaRPr lang="nb-NO" sz="1400" b="0" dirty="0"/>
                    </a:p>
                    <a:p>
                      <a:pPr marL="0" indent="0">
                        <a:buFontTx/>
                        <a:buNone/>
                      </a:pPr>
                      <a:endParaRPr lang="nb-NO" sz="1400" b="0" dirty="0"/>
                    </a:p>
                    <a:p>
                      <a:pPr marL="0" indent="0">
                        <a:buFontTx/>
                        <a:buNone/>
                      </a:pPr>
                      <a:endParaRPr lang="nb-NO" sz="1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05173"/>
                  </a:ext>
                </a:extLst>
              </a:tr>
              <a:tr h="851269">
                <a:tc gridSpan="5"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nb-NO" sz="1600" b="1" dirty="0"/>
                        <a:t>Bli kjent med stoffet og lær nytt stoff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b-NO" sz="1400" dirty="0"/>
                        <a:t>Vokabular: Arbeidsbok s._______________  øv på </a:t>
                      </a:r>
                      <a:r>
                        <a:rPr lang="nb-NO" sz="1400" b="1" i="1" dirty="0"/>
                        <a:t>uttale</a:t>
                      </a:r>
                      <a:r>
                        <a:rPr lang="nb-NO" sz="1400" b="1" dirty="0"/>
                        <a:t> </a:t>
                      </a:r>
                      <a:r>
                        <a:rPr lang="nb-NO" sz="1400" dirty="0"/>
                        <a:t>og </a:t>
                      </a:r>
                      <a:r>
                        <a:rPr lang="nb-NO" sz="1400" b="1" i="1" dirty="0"/>
                        <a:t>rettskriving</a:t>
                      </a:r>
                      <a:r>
                        <a:rPr lang="nb-NO" sz="1400" b="1" dirty="0"/>
                        <a:t> </a:t>
                      </a:r>
                      <a:r>
                        <a:rPr lang="nb-NO" sz="1400" dirty="0"/>
                        <a:t>og </a:t>
                      </a:r>
                      <a:r>
                        <a:rPr lang="nb-NO" sz="1400" b="1" i="1" dirty="0"/>
                        <a:t>forståelse</a:t>
                      </a:r>
                      <a:r>
                        <a:rPr lang="nb-NO" sz="1400" dirty="0"/>
                        <a:t>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b-NO" sz="1400" dirty="0"/>
                        <a:t>Velg </a:t>
                      </a:r>
                      <a:r>
                        <a:rPr lang="nb-NO" sz="1400" b="1" dirty="0"/>
                        <a:t>minst</a:t>
                      </a:r>
                      <a:r>
                        <a:rPr lang="nb-NO" sz="1400" dirty="0"/>
                        <a:t> </a:t>
                      </a:r>
                      <a:r>
                        <a:rPr lang="nb-NO" sz="1400" b="1" dirty="0"/>
                        <a:t>5-10 ord/begreper </a:t>
                      </a:r>
                      <a:r>
                        <a:rPr lang="nb-NO" sz="1400" dirty="0"/>
                        <a:t>du vil testes i på fredag (oversett fra norsk/morsmål) – send til Marianne </a:t>
                      </a:r>
                      <a:r>
                        <a:rPr lang="nb-NO" sz="1400" b="1" dirty="0"/>
                        <a:t>i e-post </a:t>
                      </a:r>
                      <a:r>
                        <a:rPr lang="nb-NO" sz="1400" dirty="0"/>
                        <a:t>på </a:t>
                      </a:r>
                      <a:r>
                        <a:rPr lang="nb-NO" sz="1400" b="1" dirty="0"/>
                        <a:t>onsdag.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b-NO" sz="1400" dirty="0"/>
                        <a:t>Lytt og les: Tekstbok s. __________________________________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94155"/>
                  </a:ext>
                </a:extLst>
              </a:tr>
            </a:tbl>
          </a:graphicData>
        </a:graphic>
      </p:graphicFrame>
      <p:sp>
        <p:nvSpPr>
          <p:cNvPr id="3" name="TekstSylinder 2">
            <a:extLst>
              <a:ext uri="{FF2B5EF4-FFF2-40B4-BE49-F238E27FC236}">
                <a16:creationId xmlns:a16="http://schemas.microsoft.com/office/drawing/2014/main" id="{D04DBA1E-D21D-4C37-AB7D-2A24C722455B}"/>
              </a:ext>
            </a:extLst>
          </p:cNvPr>
          <p:cNvSpPr txBox="1"/>
          <p:nvPr/>
        </p:nvSpPr>
        <p:spPr>
          <a:xfrm>
            <a:off x="176123" y="2188002"/>
            <a:ext cx="2795677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b-NO" dirty="0">
                <a:ea typeface="+mn-lt"/>
                <a:cs typeface="+mn-lt"/>
              </a:rPr>
              <a:t>Mål: </a:t>
            </a:r>
          </a:p>
          <a:p>
            <a:r>
              <a:rPr lang="nb-NO" dirty="0">
                <a:ea typeface="+mn-lt"/>
                <a:cs typeface="+mn-lt"/>
              </a:rPr>
              <a:t>språk</a:t>
            </a:r>
          </a:p>
          <a:p>
            <a:endParaRPr lang="nb-NO" dirty="0">
              <a:ea typeface="+mn-lt"/>
              <a:cs typeface="+mn-lt"/>
            </a:endParaRPr>
          </a:p>
          <a:p>
            <a:r>
              <a:rPr lang="nb-NO" dirty="0">
                <a:ea typeface="+mn-lt"/>
                <a:cs typeface="+mn-lt"/>
              </a:rPr>
              <a:t>Tema:</a:t>
            </a:r>
          </a:p>
          <a:p>
            <a:endParaRPr lang="nb-NO" dirty="0">
              <a:ea typeface="+mn-lt"/>
              <a:cs typeface="+mn-lt"/>
            </a:endParaRPr>
          </a:p>
          <a:p>
            <a:r>
              <a:rPr lang="nb-NO" dirty="0">
                <a:ea typeface="+mn-lt"/>
                <a:cs typeface="+mn-lt"/>
              </a:rPr>
              <a:t>Hei A1</a:t>
            </a:r>
          </a:p>
          <a:p>
            <a:r>
              <a:rPr lang="nb-NO" dirty="0">
                <a:ea typeface="+mn-lt"/>
                <a:cs typeface="+mn-lt"/>
              </a:rPr>
              <a:t>Leksjon: ___ </a:t>
            </a:r>
          </a:p>
          <a:p>
            <a:endParaRPr lang="nb-NO" dirty="0"/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F430424A-AE4A-4475-B4FC-0CD1AB8F74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639215"/>
              </p:ext>
            </p:extLst>
          </p:nvPr>
        </p:nvGraphicFramePr>
        <p:xfrm>
          <a:off x="8029575" y="4537566"/>
          <a:ext cx="3737311" cy="12228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3433">
                  <a:extLst>
                    <a:ext uri="{9D8B030D-6E8A-4147-A177-3AD203B41FA5}">
                      <a16:colId xmlns:a16="http://schemas.microsoft.com/office/drawing/2014/main" val="3722311432"/>
                    </a:ext>
                  </a:extLst>
                </a:gridCol>
                <a:gridCol w="517313">
                  <a:extLst>
                    <a:ext uri="{9D8B030D-6E8A-4147-A177-3AD203B41FA5}">
                      <a16:colId xmlns:a16="http://schemas.microsoft.com/office/drawing/2014/main" val="2774272945"/>
                    </a:ext>
                  </a:extLst>
                </a:gridCol>
                <a:gridCol w="517313">
                  <a:extLst>
                    <a:ext uri="{9D8B030D-6E8A-4147-A177-3AD203B41FA5}">
                      <a16:colId xmlns:a16="http://schemas.microsoft.com/office/drawing/2014/main" val="649696452"/>
                    </a:ext>
                  </a:extLst>
                </a:gridCol>
                <a:gridCol w="517313">
                  <a:extLst>
                    <a:ext uri="{9D8B030D-6E8A-4147-A177-3AD203B41FA5}">
                      <a16:colId xmlns:a16="http://schemas.microsoft.com/office/drawing/2014/main" val="1910341053"/>
                    </a:ext>
                  </a:extLst>
                </a:gridCol>
                <a:gridCol w="517313">
                  <a:extLst>
                    <a:ext uri="{9D8B030D-6E8A-4147-A177-3AD203B41FA5}">
                      <a16:colId xmlns:a16="http://schemas.microsoft.com/office/drawing/2014/main" val="1492483334"/>
                    </a:ext>
                  </a:extLst>
                </a:gridCol>
                <a:gridCol w="517313">
                  <a:extLst>
                    <a:ext uri="{9D8B030D-6E8A-4147-A177-3AD203B41FA5}">
                      <a16:colId xmlns:a16="http://schemas.microsoft.com/office/drawing/2014/main" val="2914074216"/>
                    </a:ext>
                  </a:extLst>
                </a:gridCol>
                <a:gridCol w="517313">
                  <a:extLst>
                    <a:ext uri="{9D8B030D-6E8A-4147-A177-3AD203B41FA5}">
                      <a16:colId xmlns:a16="http://schemas.microsoft.com/office/drawing/2014/main" val="3483438491"/>
                    </a:ext>
                  </a:extLst>
                </a:gridCol>
              </a:tblGrid>
              <a:tr h="434454">
                <a:tc>
                  <a:txBody>
                    <a:bodyPr/>
                    <a:lstStyle/>
                    <a:p>
                      <a:pPr algn="ctr"/>
                      <a:r>
                        <a:rPr lang="nb-NO" sz="1000" dirty="0"/>
                        <a:t>(eks)</a:t>
                      </a:r>
                    </a:p>
                    <a:p>
                      <a:pPr algn="ctr"/>
                      <a:r>
                        <a:rPr lang="nb-NO" sz="1600" dirty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853945"/>
                  </a:ext>
                </a:extLst>
              </a:tr>
              <a:tr h="331012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727996"/>
                  </a:ext>
                </a:extLst>
              </a:tr>
              <a:tr h="369454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42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269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C3692C18BBA0A488A8C621768F66DB8" ma:contentTypeVersion="12" ma:contentTypeDescription="Opprett et nytt dokument." ma:contentTypeScope="" ma:versionID="76b7f11590d791d4e7f797df0b9fde8f">
  <xsd:schema xmlns:xsd="http://www.w3.org/2001/XMLSchema" xmlns:xs="http://www.w3.org/2001/XMLSchema" xmlns:p="http://schemas.microsoft.com/office/2006/metadata/properties" xmlns:ns2="77052dfb-ca53-4986-abdc-1d781349e71b" xmlns:ns3="45326dff-e474-4493-9ffc-55584edcbce2" targetNamespace="http://schemas.microsoft.com/office/2006/metadata/properties" ma:root="true" ma:fieldsID="421125ed3ff0b18101ca986bd82dd168" ns2:_="" ns3:_="">
    <xsd:import namespace="77052dfb-ca53-4986-abdc-1d781349e71b"/>
    <xsd:import namespace="45326dff-e474-4493-9ffc-55584edcbc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052dfb-ca53-4986-abdc-1d781349e7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326dff-e474-4493-9ffc-55584edcbce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7D1452-BFA8-4446-90E5-7DE1A328B7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91043F-F436-4F84-BE95-289B605F67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1E2C309-75B1-4579-9CD0-CC8A784A81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052dfb-ca53-4986-abdc-1d781349e71b"/>
    <ds:schemaRef ds:uri="45326dff-e474-4493-9ffc-55584edcbc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267</Words>
  <Application>Microsoft Office PowerPoint</Application>
  <PresentationFormat>Widescreen</PresentationFormat>
  <Paragraphs>36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Office-tema</vt:lpstr>
      <vt:lpstr>Trapp for selvregulering</vt:lpstr>
      <vt:lpstr>Norskgruppe A1 Dato: 26.01.- 01.02.  Navn: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Trapp for selvregulering</dc:title>
  <dc:creator>Marianne Fredrikke Spilling Henriksen</dc:creator>
  <cp:lastModifiedBy>May Olaug Horverak</cp:lastModifiedBy>
  <cp:revision>78</cp:revision>
  <dcterms:created xsi:type="dcterms:W3CDTF">2022-01-04T14:10:07Z</dcterms:created>
  <dcterms:modified xsi:type="dcterms:W3CDTF">2022-05-12T07:24:29Z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0x0101009C3692C18BBA0A488A8C621768F66DB8</vt:lpwstr>
  </property>
</Properties>
</file>