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65" r:id="rId4"/>
    <p:sldId id="268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9D20F8-6C58-4B48-BC17-729D334EFAF4}" v="2" dt="2022-01-06T12:31:56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782" y="2297609"/>
            <a:ext cx="9973221" cy="2262781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83" y="4777379"/>
            <a:ext cx="9973222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7C2ECD-49E5-4741-B113-1241DBB4D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Horverak, Birkenes september 2020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C82A65-0835-8542-A1A7-C72728A7C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4784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41A2D7-701C-4293-83D9-45EF202F3CB2}" type="datetime1">
              <a:rPr lang="nb-NO" smtClean="0"/>
              <a:t>12.05.2022</a:t>
            </a:fld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732137-5B5C-D54E-8D8E-EBF607520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5790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26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5738154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5823160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05FA4363-3AAD-474C-854F-44BC6376CBF6}" type="datetime1">
              <a:rPr lang="nb-NO" smtClean="0"/>
              <a:t>12.05.2022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3550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3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695122"/>
            <a:ext cx="1565319" cy="626128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4278462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4363468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8035B48F-13D8-409D-92D1-5062D404E407}" type="datetime1">
              <a:rPr lang="nb-NO" smtClean="0"/>
              <a:t>12.05.2022</a:t>
            </a:fld>
            <a:endParaRPr lang="nb-NO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3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299980"/>
            <a:ext cx="1565319" cy="6261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853" y="624110"/>
            <a:ext cx="9969069" cy="12808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782" y="2133600"/>
            <a:ext cx="9973222" cy="377762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14C6-7BFF-4755-A0D3-70B47BFA604D}" type="datetime1">
              <a:rPr lang="nb-NO" smtClean="0"/>
              <a:t>12.05.2022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C736F182-4C7F-4344-93A9-92173C2A0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3EED7A-2F9D-2746-8616-DA185EB2B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4021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058750"/>
            <a:ext cx="9973222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3530129"/>
            <a:ext cx="9973222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8D24EEA-07C4-584D-8498-F8B22CFDC6D7}"/>
              </a:ext>
            </a:extLst>
          </p:cNvPr>
          <p:cNvSpPr txBox="1"/>
          <p:nvPr userDrawn="1"/>
        </p:nvSpPr>
        <p:spPr>
          <a:xfrm>
            <a:off x="74980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3A34C8-A6C7-554A-88C7-0C0465048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40101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482A04-D98F-4E76-8EF5-8E5B5B14742C}" type="datetime1">
              <a:rPr lang="nb-NO" smtClean="0"/>
              <a:t>12.05.2022</a:t>
            </a:fld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3E647F-EE77-1E4E-9D9E-CAEC2AE06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2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8781" y="2133600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1653" y="2142923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D4B3-0A44-4E4B-A956-A547D3126517}" type="datetime1">
              <a:rPr lang="nb-NO" smtClean="0"/>
              <a:t>12.05.2022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63B9168-7042-4146-BFFC-4580FA8617F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E1E90B3-E86A-D54C-A39B-12B433B4B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61BFDE-F854-6444-B587-3DA3F7CAC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6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52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1" y="1972703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783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869" y="1969475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0869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928E-A992-4EA1-AED3-2AB17F247FBE}" type="datetime1">
              <a:rPr lang="nb-NO" smtClean="0"/>
              <a:t>12.05.2022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5FA9D3A-A4E6-104A-90C8-FD9F9E3CB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B36B42F-92B5-604E-8644-4695858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9252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0C61-C347-4572-9F88-0B62B5589E6A}" type="datetime1">
              <a:rPr lang="nb-NO" smtClean="0"/>
              <a:t>12.05.2022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9EC147-93F6-CF45-B2C7-67386C0FB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A08DC0-FE01-5746-B4D9-AED8C635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28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A06-2F91-4DD1-85D6-A749F48B14D1}" type="datetime1">
              <a:rPr lang="nb-NO" smtClean="0"/>
              <a:t>12.05.2022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D6916B-8408-614E-8F2C-68EA3852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1168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46088"/>
            <a:ext cx="396429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496" y="446088"/>
            <a:ext cx="5611116" cy="5414963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1598613"/>
            <a:ext cx="3964297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4913-26A2-4C18-A1D4-9033E27418D9}" type="datetime1">
              <a:rPr lang="nb-NO" smtClean="0"/>
              <a:t>12.05.2022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94F3F1-B2E9-4343-9D75-FB092450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3902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800600"/>
            <a:ext cx="977583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28781" y="634965"/>
            <a:ext cx="977583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367338"/>
            <a:ext cx="977583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5B52-04B9-4EAF-96D9-066E1177A22A}" type="datetime1">
              <a:rPr lang="nb-NO" smtClean="0"/>
              <a:t>12.05.2022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0EDAC4-4884-6B49-AABC-850D1E4DB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E3AC06-54F5-2C41-8569-CD802F9C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7537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DF2-66C4-4E3A-B507-889F8FAA6411}" type="datetime1">
              <a:rPr lang="nb-NO" smtClean="0"/>
              <a:t>12.05.2022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F7F012-7BF5-EA48-974D-A48C567FE4F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C35767-3402-8446-B515-6110024F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122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28782" y="760773"/>
            <a:ext cx="9828995" cy="4791199"/>
          </a:xfrm>
          <a:noFill/>
          <a:ln w="133350">
            <a:solidFill>
              <a:srgbClr val="76CBED"/>
            </a:solidFill>
            <a:miter lim="800000"/>
          </a:ln>
        </p:spPr>
        <p:txBody>
          <a:bodyPr anchor="ctr">
            <a:normAutofit/>
          </a:bodyPr>
          <a:lstStyle>
            <a:lvl1pPr algn="ctr">
              <a:defRPr sz="4000" b="1" i="1" cap="none">
                <a:solidFill>
                  <a:srgbClr val="21387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6668" y="5730686"/>
            <a:ext cx="9973222" cy="283535"/>
          </a:xfrm>
        </p:spPr>
        <p:txBody>
          <a:bodyPr vert="horz" lIns="91440" tIns="45720" rIns="91440" bIns="45720" rtlCol="0" anchor="t">
            <a:normAutofit/>
          </a:bodyPr>
          <a:lstStyle>
            <a:lvl1pPr algn="r">
              <a:buNone/>
              <a:defRPr lang="en-US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8354-7C56-4629-9955-5FFE193899E1}" type="datetime1">
              <a:rPr lang="nb-NO" smtClean="0"/>
              <a:t>12.05.2022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0708" y="1418989"/>
            <a:ext cx="1189372" cy="1595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sz="19900" baseline="0">
                <a:ln w="3175" cmpd="sng">
                  <a:noFill/>
                </a:ln>
                <a:solidFill>
                  <a:srgbClr val="76CBE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BFED5E-3A1C-0C43-BE41-ED9241CE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486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438400"/>
            <a:ext cx="977583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181600"/>
            <a:ext cx="977583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2AEA-8113-47BC-B210-5EE3F9778EDD}" type="datetime1">
              <a:rPr lang="nb-NO" smtClean="0"/>
              <a:t>12.05.2022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38F2F2-65FC-DB40-B17E-2A88CF47C9D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36028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2EE6FB-8633-F448-9240-1279F5D0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873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627407"/>
            <a:ext cx="97758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8782" y="4343400"/>
            <a:ext cx="97758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3CB478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3" y="5181600"/>
            <a:ext cx="97758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C0E7-9F46-4F94-B0E5-66499E3896B7}" type="datetime1">
              <a:rPr lang="nb-NO" smtClean="0"/>
              <a:t>12.05.2022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7B00FF-7A16-404D-8214-1C9BD6B2489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BB4124-A9CE-4547-86DE-791B68C7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021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E5CC-4542-4D4A-8ED2-29C47B3BDFCF}" type="datetime1">
              <a:rPr lang="nb-NO" smtClean="0"/>
              <a:t>12.05.2022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93FE9E-6AE6-4046-A6D2-216816475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DD9F68-A1DB-E248-82E2-474EFC9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625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1510-8CCF-40FA-B420-E54FCE1735AD}" type="datetime1">
              <a:rPr lang="nb-NO" smtClean="0"/>
              <a:t>12.05.2022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6E0930-9BE0-044E-AA1D-5EFC066F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419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e 39">
            <a:extLst>
              <a:ext uri="{FF2B5EF4-FFF2-40B4-BE49-F238E27FC236}">
                <a16:creationId xmlns:a16="http://schemas.microsoft.com/office/drawing/2014/main" id="{226C4DCF-C406-AF44-BACA-07EA83770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69705" r="74559"/>
          <a:stretch/>
        </p:blipFill>
        <p:spPr>
          <a:xfrm>
            <a:off x="0" y="4493405"/>
            <a:ext cx="1399032" cy="23645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5" y="624110"/>
            <a:ext cx="996906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2133600"/>
            <a:ext cx="997322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5192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AA81D7-51BF-4A0A-B79E-059ABE165CC9}" type="datetime1">
              <a:rPr lang="nb-NO" smtClean="0"/>
              <a:t>12.05.2022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Horverak, Birkenes september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46198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A6056297-F1A7-2F4E-8417-0EA0AEFF88B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1" y="6224407"/>
            <a:ext cx="1027295" cy="296103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0A33B28-622C-2E45-A3EA-42E18F67591D}"/>
              </a:ext>
            </a:extLst>
          </p:cNvPr>
          <p:cNvCxnSpPr>
            <a:cxnSpLocks/>
          </p:cNvCxnSpPr>
          <p:nvPr userDrawn="1"/>
        </p:nvCxnSpPr>
        <p:spPr>
          <a:xfrm>
            <a:off x="10946198" y="6619343"/>
            <a:ext cx="377241" cy="0"/>
          </a:xfrm>
          <a:prstGeom prst="line">
            <a:avLst/>
          </a:prstGeom>
          <a:ln w="38100" cap="flat">
            <a:solidFill>
              <a:srgbClr val="76C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e 32">
            <a:extLst>
              <a:ext uri="{FF2B5EF4-FFF2-40B4-BE49-F238E27FC236}">
                <a16:creationId xmlns:a16="http://schemas.microsoft.com/office/drawing/2014/main" id="{3C4F685A-5446-CD45-8904-43D3DD812E3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8162" y="6294578"/>
            <a:ext cx="377237" cy="3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  <p:sldLayoutId id="2147483679" r:id="rId4"/>
    <p:sldLayoutId id="214748368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3" r:id="rId15"/>
    <p:sldLayoutId id="2147483672" r:id="rId16"/>
    <p:sldLayoutId id="2147483674" r:id="rId17"/>
    <p:sldLayoutId id="2147483675" r:id="rId18"/>
    <p:sldLayoutId id="2147483676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 spc="-100" baseline="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8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6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4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vkanalen.no/Fagkategori/11661" TargetMode="External"/><Relationship Id="rId2" Type="http://schemas.openxmlformats.org/officeDocument/2006/relationships/hyperlink" Target="http://www.imdi.no/nora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592D7E-D70A-472A-B1D4-80436BF2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495" y="624110"/>
            <a:ext cx="9969067" cy="701770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Arial"/>
                <a:cs typeface="Arial"/>
              </a:rPr>
              <a:t>Samfunnsfag </a:t>
            </a:r>
            <a:r>
              <a:rPr lang="nb-NO" sz="2400" dirty="0">
                <a:latin typeface="Arial"/>
                <a:cs typeface="Arial"/>
              </a:rPr>
              <a:t>(tema: kultur og identitet, mål 13 og 15)</a:t>
            </a:r>
            <a:br>
              <a:rPr lang="nb-NO" sz="2400" dirty="0">
                <a:latin typeface="Arial"/>
                <a:cs typeface="Arial"/>
              </a:rPr>
            </a:br>
            <a:r>
              <a:rPr lang="nb-NO" sz="1600" dirty="0">
                <a:latin typeface="Arial"/>
                <a:cs typeface="Arial"/>
              </a:rPr>
              <a:t>(Birkenes Læringssenter, Maria B. Dalene)</a:t>
            </a:r>
            <a:endParaRPr lang="nb-NO" sz="2400" dirty="0"/>
          </a:p>
        </p:txBody>
      </p:sp>
      <p:graphicFrame>
        <p:nvGraphicFramePr>
          <p:cNvPr id="9" name="Tabell 9">
            <a:extLst>
              <a:ext uri="{FF2B5EF4-FFF2-40B4-BE49-F238E27FC236}">
                <a16:creationId xmlns:a16="http://schemas.microsoft.com/office/drawing/2014/main" id="{AC2138C3-034C-4462-A7A0-96B28D1300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1092678"/>
              </p:ext>
            </p:extLst>
          </p:nvPr>
        </p:nvGraphicFramePr>
        <p:xfrm>
          <a:off x="1375833" y="1475317"/>
          <a:ext cx="10701644" cy="5232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11">
                  <a:extLst>
                    <a:ext uri="{9D8B030D-6E8A-4147-A177-3AD203B41FA5}">
                      <a16:colId xmlns:a16="http://schemas.microsoft.com/office/drawing/2014/main" val="895869020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808906006"/>
                    </a:ext>
                  </a:extLst>
                </a:gridCol>
                <a:gridCol w="1088136">
                  <a:extLst>
                    <a:ext uri="{9D8B030D-6E8A-4147-A177-3AD203B41FA5}">
                      <a16:colId xmlns:a16="http://schemas.microsoft.com/office/drawing/2014/main" val="299328732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61495548"/>
                    </a:ext>
                  </a:extLst>
                </a:gridCol>
                <a:gridCol w="5246909">
                  <a:extLst>
                    <a:ext uri="{9D8B030D-6E8A-4147-A177-3AD203B41FA5}">
                      <a16:colId xmlns:a16="http://schemas.microsoft.com/office/drawing/2014/main" val="4148742359"/>
                    </a:ext>
                  </a:extLst>
                </a:gridCol>
              </a:tblGrid>
              <a:tr h="1246833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5. Valgfritt: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Lag en kort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podcast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om temaet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Skriv</a:t>
                      </a:r>
                      <a:r>
                        <a:rPr lang="nb-NO" sz="1600" b="0" baseline="0" dirty="0">
                          <a:solidFill>
                            <a:schemeClr val="tx1"/>
                          </a:solidFill>
                        </a:rPr>
                        <a:t> en kort tekst om temaet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</a:rPr>
                        <a:t>Gjennomfør en fagsamtale om temaet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</a:rPr>
                        <a:t>Ha en kort presentasjon om temaet</a:t>
                      </a:r>
                      <a:endParaRPr lang="nb-NO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14524"/>
                  </a:ext>
                </a:extLst>
              </a:tr>
              <a:tr h="1490319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1600" dirty="0"/>
                        <a:t>4. Valgfritt:</a:t>
                      </a:r>
                      <a:r>
                        <a:rPr lang="nb-NO" sz="160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baseline="0" dirty="0"/>
                        <a:t>Les s. 77-86/91 i </a:t>
                      </a:r>
                      <a:r>
                        <a:rPr lang="nb-NO" sz="1600" baseline="0" dirty="0" err="1"/>
                        <a:t>kap</a:t>
                      </a:r>
                      <a:r>
                        <a:rPr lang="nb-NO" sz="1600" baseline="0" dirty="0"/>
                        <a:t>. 4 i Grip3 Samfunnskunnskap og jobb med oppg. fra nettportalen.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baseline="0" dirty="0"/>
                        <a:t>Les hele </a:t>
                      </a:r>
                      <a:r>
                        <a:rPr lang="nb-NO" sz="1600" baseline="0" dirty="0" err="1"/>
                        <a:t>kap</a:t>
                      </a:r>
                      <a:r>
                        <a:rPr lang="nb-NO" sz="1600" baseline="0" dirty="0"/>
                        <a:t>. 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baseline="0" dirty="0"/>
                        <a:t>Lag begrepskart med ordene: assimilering, integrering, segregering, toleranse, kulturuttrykk, levesett </a:t>
                      </a:r>
                      <a:endParaRPr lang="nb-N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663845"/>
                  </a:ext>
                </a:extLst>
              </a:tr>
              <a:tr h="768316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nb-NO" sz="1600" dirty="0"/>
                        <a:t>3. Oppgaver i fellesskap: enig/uenig, debatt/samtale. Se</a:t>
                      </a:r>
                      <a:r>
                        <a:rPr lang="nb-NO" sz="1600" baseline="0" dirty="0"/>
                        <a:t> klipp fra </a:t>
                      </a:r>
                      <a:r>
                        <a:rPr lang="nb-NO" sz="1600" baseline="0" dirty="0">
                          <a:hlinkClick r:id="rId2"/>
                        </a:rPr>
                        <a:t>www.imdi.no/nora</a:t>
                      </a:r>
                      <a:r>
                        <a:rPr lang="nb-NO" sz="1600" baseline="0" dirty="0"/>
                        <a:t> og snakk om klippene. </a:t>
                      </a:r>
                    </a:p>
                    <a:p>
                      <a:r>
                        <a:rPr lang="nb-NO" sz="1600" baseline="0" dirty="0"/>
                        <a:t>Jobb med samtaleoppgaver </a:t>
                      </a:r>
                      <a:r>
                        <a:rPr lang="nb-NO" sz="1600" baseline="0"/>
                        <a:t>om temaet. </a:t>
                      </a:r>
                      <a:endParaRPr lang="nb-N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883283"/>
                  </a:ext>
                </a:extLst>
              </a:tr>
              <a:tr h="769144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lang="nb-NO" sz="1600" dirty="0"/>
                        <a:t>2. Gjøre</a:t>
                      </a:r>
                      <a:r>
                        <a:rPr lang="nb-NO" sz="1600" baseline="0" dirty="0"/>
                        <a:t> oppgaver fra Grip nettportalen om kultur og identitet. Se klipp og jobb med oppgaver fra Elevkanalen: </a:t>
                      </a:r>
                      <a:r>
                        <a:rPr lang="nb-NO" sz="1600" dirty="0">
                          <a:hlinkClick r:id="rId3"/>
                        </a:rPr>
                        <a:t>Individ og samfunn - Elevkanalen</a:t>
                      </a:r>
                      <a:endParaRPr lang="nb-N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05173"/>
                  </a:ext>
                </a:extLst>
              </a:tr>
              <a:tr h="775369">
                <a:tc gridSpan="5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sz="1600" dirty="0"/>
                        <a:t>1. Lese</a:t>
                      </a:r>
                      <a:r>
                        <a:rPr lang="nb-NO" sz="1600" baseline="0" dirty="0"/>
                        <a:t> </a:t>
                      </a:r>
                      <a:r>
                        <a:rPr lang="nb-NO" sz="1600" baseline="0" dirty="0" err="1"/>
                        <a:t>kap</a:t>
                      </a:r>
                      <a:r>
                        <a:rPr lang="nb-NO" sz="1600" baseline="0" dirty="0"/>
                        <a:t>. 2 s. 48-62, eller minst s. 48-56 + s. 60-62 i Grip3 Samfunnskunnskap. Jobbe med begreper: Kultur, flerkulturelle samfunn, fordommer, rasisme, kulturkollisjon, identitet, mangfold, selvbilde, påvirkning</a:t>
                      </a:r>
                      <a:endParaRPr lang="nb-N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94155"/>
                  </a:ext>
                </a:extLst>
              </a:tr>
            </a:tbl>
          </a:graphicData>
        </a:graphic>
      </p:graphicFrame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989A51-7571-4D33-8AA5-582784BE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933D2-E49D-4E9E-A10D-A8B8415B5D70}"/>
              </a:ext>
            </a:extLst>
          </p:cNvPr>
          <p:cNvSpPr txBox="1"/>
          <p:nvPr/>
        </p:nvSpPr>
        <p:spPr>
          <a:xfrm>
            <a:off x="1485900" y="1475316"/>
            <a:ext cx="330411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Uke 5-7</a:t>
            </a:r>
            <a:endParaRPr lang="en-US" dirty="0"/>
          </a:p>
          <a:p>
            <a:r>
              <a:rPr lang="en-US" dirty="0" err="1"/>
              <a:t>Fagstoff</a:t>
            </a:r>
            <a:r>
              <a:rPr lang="en-US" dirty="0"/>
              <a:t>: Grip 3 </a:t>
            </a:r>
            <a:r>
              <a:rPr lang="en-US" dirty="0" err="1"/>
              <a:t>samf</a:t>
            </a:r>
            <a:r>
              <a:rPr lang="en-US" dirty="0"/>
              <a:t> </a:t>
            </a:r>
            <a:r>
              <a:rPr lang="en-US" dirty="0" err="1"/>
              <a:t>kap</a:t>
            </a:r>
            <a:r>
              <a:rPr lang="en-US" dirty="0"/>
              <a:t>. 2, </a:t>
            </a:r>
            <a:r>
              <a:rPr lang="en-US" dirty="0" err="1"/>
              <a:t>elevkanalen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www.imdi.no/nora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Oppg</a:t>
            </a:r>
            <a:r>
              <a:rPr lang="en-US" dirty="0"/>
              <a:t>: </a:t>
            </a:r>
            <a:r>
              <a:rPr lang="en-US" dirty="0" err="1"/>
              <a:t>Valgfri</a:t>
            </a:r>
            <a:r>
              <a:rPr lang="en-US" dirty="0"/>
              <a:t> </a:t>
            </a:r>
            <a:r>
              <a:rPr lang="en-US" dirty="0" err="1"/>
              <a:t>oppg</a:t>
            </a:r>
            <a:r>
              <a:rPr lang="en-US" dirty="0"/>
              <a:t>. </a:t>
            </a:r>
            <a:r>
              <a:rPr lang="en-US" dirty="0" err="1"/>
              <a:t>uke</a:t>
            </a:r>
            <a:r>
              <a:rPr lang="en-US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88077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E59A-1B04-4311-8CE4-1CA11148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853" y="624110"/>
            <a:ext cx="9969069" cy="1085818"/>
          </a:xfrm>
        </p:spPr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Mål</a:t>
            </a:r>
            <a:r>
              <a:rPr lang="en-US" dirty="0">
                <a:latin typeface="Arial"/>
                <a:cs typeface="Arial"/>
              </a:rPr>
              <a:t> for </a:t>
            </a:r>
            <a:r>
              <a:rPr lang="en-US" dirty="0" err="1">
                <a:latin typeface="Arial"/>
                <a:cs typeface="Arial"/>
              </a:rPr>
              <a:t>perioden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uke</a:t>
            </a:r>
            <a:r>
              <a:rPr lang="en-US" dirty="0">
                <a:latin typeface="Arial"/>
                <a:cs typeface="Arial"/>
              </a:rPr>
              <a:t> 5-7)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25D3D-EBD6-46E3-8D90-6F3F5021E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82" y="2093976"/>
            <a:ext cx="9973222" cy="32594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Arial"/>
                <a:cs typeface="Arial"/>
              </a:rPr>
              <a:t>Reflektere</a:t>
            </a:r>
            <a:r>
              <a:rPr lang="en-US" dirty="0">
                <a:latin typeface="Arial"/>
                <a:cs typeface="Arial"/>
              </a:rPr>
              <a:t> over </a:t>
            </a:r>
            <a:r>
              <a:rPr lang="en-US" dirty="0" err="1">
                <a:latin typeface="Arial"/>
                <a:cs typeface="Arial"/>
              </a:rPr>
              <a:t>likhet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ulikhet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nb-NO" dirty="0">
                <a:latin typeface="Arial"/>
                <a:cs typeface="Arial"/>
              </a:rPr>
              <a:t>i identiteter, levesett og kulturuttrykk og drøfte muligheter og utfordringer ved mangfold.</a:t>
            </a:r>
          </a:p>
          <a:p>
            <a:r>
              <a:rPr lang="nb-NO" dirty="0">
                <a:latin typeface="Arial"/>
                <a:cs typeface="Arial"/>
              </a:rPr>
              <a:t>Reflektere over hvordan identitet, selvbilde og egne grenser blir utvikla og utfordra i ulike fellesskap, og presentere forslag til hvordan en kan håndtere påvirkning og uønskede hendelser.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171E7-028A-40BE-9BC1-A8C9E5B4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14068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Oppgave: Reflekter over fordeler og utfordringer med flerkulturelle samfunn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Her er noen spørsmål du bør svare på i oppgaven du velger (</a:t>
            </a:r>
            <a:r>
              <a:rPr lang="nb-NO" dirty="0" err="1"/>
              <a:t>podcast</a:t>
            </a:r>
            <a:r>
              <a:rPr lang="nb-NO" dirty="0"/>
              <a:t>, tekst, presentasjon eller fagsamtale):</a:t>
            </a:r>
          </a:p>
          <a:p>
            <a:r>
              <a:rPr lang="nb-NO" dirty="0"/>
              <a:t>Hva er flerkulturelle samfunn?</a:t>
            </a:r>
          </a:p>
          <a:p>
            <a:r>
              <a:rPr lang="nb-NO" dirty="0"/>
              <a:t>Hvordan oppstår flerkulturelle samfunn?</a:t>
            </a:r>
          </a:p>
          <a:p>
            <a:r>
              <a:rPr lang="nb-NO" dirty="0"/>
              <a:t>Hva kan du fortelle om oppdragelse, kultur, tradisjoner, endringer, identitetsdannelse?</a:t>
            </a:r>
          </a:p>
          <a:p>
            <a:r>
              <a:rPr lang="nb-NO" dirty="0"/>
              <a:t>Reflekter over temaet flerkulturelle samfunn: hvilke fordeler tenker du slike samfunn gir, og hvilke utfordringer? Hvordan skapes identitet og hva påvirker selvbildet vårt?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Hvis du klarer: knytt inn tema, eksempler eller lignende fra KRLE og engelsk i oppgaven din.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51644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yllestav">
  <a:themeElements>
    <a:clrScheme name="SAMM">
      <a:dk1>
        <a:srgbClr val="000000"/>
      </a:dk1>
      <a:lt1>
        <a:srgbClr val="FFFFFF"/>
      </a:lt1>
      <a:dk2>
        <a:srgbClr val="223871"/>
      </a:dk2>
      <a:lt2>
        <a:srgbClr val="C8EAF8"/>
      </a:lt2>
      <a:accent1>
        <a:srgbClr val="223871"/>
      </a:accent1>
      <a:accent2>
        <a:srgbClr val="76CBED"/>
      </a:accent2>
      <a:accent3>
        <a:srgbClr val="46B179"/>
      </a:accent3>
      <a:accent4>
        <a:srgbClr val="384D7F"/>
      </a:accent4>
      <a:accent5>
        <a:srgbClr val="9FDBF3"/>
      </a:accent5>
      <a:accent6>
        <a:srgbClr val="7DC8A2"/>
      </a:accent6>
      <a:hlink>
        <a:srgbClr val="223871"/>
      </a:hlink>
      <a:folHlink>
        <a:srgbClr val="64749C"/>
      </a:folHlink>
    </a:clrScheme>
    <a:fontScheme name="Tryllestav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yllestav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0" id="{D70E54BA-1631-184A-AF81-9FB7DE97207F}" vid="{213A7585-0C9D-7949-91A4-E59D016A67E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400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</vt:i4>
      </vt:variant>
    </vt:vector>
  </HeadingPairs>
  <TitlesOfParts>
    <vt:vector size="11" baseType="lpstr">
      <vt:lpstr>.Lucida Grande UI Regular</vt:lpstr>
      <vt:lpstr>Arial</vt:lpstr>
      <vt:lpstr>Calibri</vt:lpstr>
      <vt:lpstr>Calibri Light</vt:lpstr>
      <vt:lpstr>Century Gothic</vt:lpstr>
      <vt:lpstr>Wingdings 3</vt:lpstr>
      <vt:lpstr>Office-tema</vt:lpstr>
      <vt:lpstr>Tryllestav</vt:lpstr>
      <vt:lpstr>Samfunnsfag (tema: kultur og identitet, mål 13 og 15) (Birkenes Læringssenter, Maria B. Dalene)</vt:lpstr>
      <vt:lpstr>Mål for perioden (uke 5-7)</vt:lpstr>
      <vt:lpstr>Oppgave: Reflekter over fordeler og utfordringer med flerkulturelle samfunn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May Olaug Horverak</cp:lastModifiedBy>
  <cp:revision>1192</cp:revision>
  <cp:lastPrinted>2022-01-04T07:17:12Z</cp:lastPrinted>
  <dcterms:created xsi:type="dcterms:W3CDTF">2021-09-04T09:27:10Z</dcterms:created>
  <dcterms:modified xsi:type="dcterms:W3CDTF">2022-05-12T08:11:19Z</dcterms:modified>
</cp:coreProperties>
</file>