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60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BCC3D-72DD-493F-8BCB-72BD80EEBB7D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2C43-92C1-4A96-AB5D-8D7492A268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0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Horverak, Birkenes september 2020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41A2D7-701C-4293-83D9-45EF202F3CB2}" type="datetime1">
              <a:rPr lang="nb-NO" smtClean="0"/>
              <a:t>22.12.2024</a:t>
            </a:fld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0C61-C347-4572-9F88-0B62B5589E6A}" type="datetime1">
              <a:rPr lang="nb-NO" smtClean="0"/>
              <a:t>22.12.2024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A06-2F91-4DD1-85D6-A749F48B14D1}" type="datetime1">
              <a:rPr lang="nb-NO" smtClean="0"/>
              <a:t>22.12.2024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4913-26A2-4C18-A1D4-9033E27418D9}" type="datetime1">
              <a:rPr lang="nb-NO" smtClean="0"/>
              <a:t>22.12.2024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5B52-04B9-4EAF-96D9-066E1177A22A}" type="datetime1">
              <a:rPr lang="nb-NO" smtClean="0"/>
              <a:t>22.12.2024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DF2-66C4-4E3A-B507-889F8FAA6411}" type="datetime1">
              <a:rPr lang="nb-NO" smtClean="0"/>
              <a:t>22.12.2024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354-7C56-4629-9955-5FFE193899E1}" type="datetime1">
              <a:rPr lang="nb-NO" smtClean="0"/>
              <a:t>22.12.2024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2AEA-8113-47BC-B210-5EE3F9778EDD}" type="datetime1">
              <a:rPr lang="nb-NO" smtClean="0"/>
              <a:t>22.12.2024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C0E7-9F46-4F94-B0E5-66499E3896B7}" type="datetime1">
              <a:rPr lang="nb-NO" smtClean="0"/>
              <a:t>22.12.2024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5CC-4542-4D4A-8ED2-29C47B3BDFCF}" type="datetime1">
              <a:rPr lang="nb-NO" smtClean="0"/>
              <a:t>22.12.2024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1510-8CCF-40FA-B420-E54FCE1735AD}" type="datetime1">
              <a:rPr lang="nb-NO" smtClean="0"/>
              <a:t>22.12.2024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05FA4363-3AAD-474C-854F-44BC6376CBF6}" type="datetime1">
              <a:rPr lang="nb-NO" smtClean="0"/>
              <a:t>22.12.2024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035B48F-13D8-409D-92D1-5062D404E407}" type="datetime1">
              <a:rPr lang="nb-NO" smtClean="0"/>
              <a:t>22.12.2024</a:t>
            </a:fld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14C6-7BFF-4755-A0D3-70B47BFA604D}" type="datetime1">
              <a:rPr lang="nb-NO" smtClean="0"/>
              <a:t>22.12.2024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82A04-D98F-4E76-8EF5-8E5B5B14742C}" type="datetime1">
              <a:rPr lang="nb-NO" smtClean="0"/>
              <a:t>22.12.2024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D4B3-0A44-4E4B-A956-A547D3126517}" type="datetime1">
              <a:rPr lang="nb-NO" smtClean="0"/>
              <a:t>22.12.2024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28E-A992-4EA1-AED3-2AB17F247FBE}" type="datetime1">
              <a:rPr lang="nb-NO" smtClean="0"/>
              <a:t>22.12.2024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A81D7-51BF-4A0A-B79E-059ABE165CC9}" type="datetime1">
              <a:rPr lang="nb-NO" smtClean="0"/>
              <a:t>22.12.2024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Horverak, Birkenes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92D7E-D70A-472A-B1D4-80436BF2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Norsk</a:t>
            </a:r>
            <a:endParaRPr lang="nb-NO" dirty="0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AC2138C3-034C-4462-A7A0-96B28D1300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5271511"/>
              </p:ext>
            </p:extLst>
          </p:nvPr>
        </p:nvGraphicFramePr>
        <p:xfrm>
          <a:off x="1431377" y="174028"/>
          <a:ext cx="10709188" cy="649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84">
                  <a:extLst>
                    <a:ext uri="{9D8B030D-6E8A-4147-A177-3AD203B41FA5}">
                      <a16:colId xmlns:a16="http://schemas.microsoft.com/office/drawing/2014/main" val="895869020"/>
                    </a:ext>
                  </a:extLst>
                </a:gridCol>
                <a:gridCol w="1339907">
                  <a:extLst>
                    <a:ext uri="{9D8B030D-6E8A-4147-A177-3AD203B41FA5}">
                      <a16:colId xmlns:a16="http://schemas.microsoft.com/office/drawing/2014/main" val="808906006"/>
                    </a:ext>
                  </a:extLst>
                </a:gridCol>
                <a:gridCol w="1251368">
                  <a:extLst>
                    <a:ext uri="{9D8B030D-6E8A-4147-A177-3AD203B41FA5}">
                      <a16:colId xmlns:a16="http://schemas.microsoft.com/office/drawing/2014/main" val="2993287323"/>
                    </a:ext>
                  </a:extLst>
                </a:gridCol>
                <a:gridCol w="1300634">
                  <a:extLst>
                    <a:ext uri="{9D8B030D-6E8A-4147-A177-3AD203B41FA5}">
                      <a16:colId xmlns:a16="http://schemas.microsoft.com/office/drawing/2014/main" val="1661495548"/>
                    </a:ext>
                  </a:extLst>
                </a:gridCol>
                <a:gridCol w="5275095">
                  <a:extLst>
                    <a:ext uri="{9D8B030D-6E8A-4147-A177-3AD203B41FA5}">
                      <a16:colId xmlns:a16="http://schemas.microsoft.com/office/drawing/2014/main" val="4148742359"/>
                    </a:ext>
                  </a:extLst>
                </a:gridCol>
              </a:tblGrid>
              <a:tr h="140364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nb-NO" sz="1600" b="1" dirty="0">
                          <a:solidFill>
                            <a:schemeClr val="tx1"/>
                          </a:solidFill>
                        </a:rPr>
                        <a:t>Utforsk og </a:t>
                      </a:r>
                      <a:r>
                        <a:rPr lang="nb-NO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presenter  (velg 1-2)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Skriv og lever________________________________________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Gjenfortell___________________________________________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Bearbeid teksten etter veiledning fra lærer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______________________________________________________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Prøve etter kapittel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Reflekter over egen språklæring</a:t>
                      </a:r>
                      <a:endParaRPr lang="nb-NO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14524"/>
                  </a:ext>
                </a:extLst>
              </a:tr>
              <a:tr h="167999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4. </a:t>
                      </a:r>
                      <a:r>
                        <a:rPr lang="nb-NO" sz="1600" b="1" dirty="0"/>
                        <a:t>Jobb mer med språket: </a:t>
                      </a:r>
                      <a:r>
                        <a:rPr lang="nb-NO" sz="1600" b="0" dirty="0"/>
                        <a:t>velg det som passer for deg: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Jeg må øve mer på:______________________________________________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Se en episode av en norsk serie____________________________________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Følg og studer med Instagram/YouTube-lærer:_______________________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Spill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_________________________________________________________________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63845"/>
                  </a:ext>
                </a:extLst>
              </a:tr>
              <a:tr h="61735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nb-NO" sz="1600" dirty="0"/>
                        <a:t>3. </a:t>
                      </a:r>
                      <a:r>
                        <a:rPr lang="nb-NO" sz="1600" b="1" i="0" u="none" strike="noStrike" noProof="0" dirty="0">
                          <a:latin typeface="Century Gothic"/>
                        </a:rPr>
                        <a:t>Bruk språket:</a:t>
                      </a:r>
                      <a:endParaRPr lang="nb-NO" sz="1600" b="0" i="0" u="none" strike="noStrike" noProof="0" dirty="0">
                        <a:latin typeface="Century Gothic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="0" dirty="0"/>
                        <a:t>Snakke/samtale: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="0" dirty="0"/>
                        <a:t>Les for lærer: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="0" dirty="0"/>
                        <a:t>Skrive: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83283"/>
                  </a:ext>
                </a:extLst>
              </a:tr>
              <a:tr h="123330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nb-NO" sz="1600" b="1" dirty="0"/>
                        <a:t>2. Øv: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="0" dirty="0"/>
                        <a:t>Nettoppgaver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b-NO" sz="1400" b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b="0" i="0" u="none" strike="noStrike" noProof="0" dirty="0">
                          <a:latin typeface="+mn-lt"/>
                        </a:rPr>
                        <a:t>grammatikk </a:t>
                      </a:r>
                      <a:endParaRPr lang="nb-NO" sz="12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5173"/>
                  </a:ext>
                </a:extLst>
              </a:tr>
              <a:tr h="955673">
                <a:tc gridSpan="5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sz="1600" b="1" dirty="0"/>
                        <a:t>Bli kjent med stoffet og lær nytt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/>
                        <a:t>Vokabular:                                                                                                                                    (</a:t>
                      </a:r>
                      <a:r>
                        <a:rPr lang="nb-NO" sz="1400" b="1" dirty="0"/>
                        <a:t>bruk strategier for språklæring</a:t>
                      </a:r>
                      <a:r>
                        <a:rPr lang="nb-NO" sz="140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400" dirty="0"/>
                        <a:t>Lytt og øv på å lese: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4155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D04DBA1E-D21D-4C37-AB7D-2A24C722455B}"/>
              </a:ext>
            </a:extLst>
          </p:cNvPr>
          <p:cNvSpPr txBox="1"/>
          <p:nvPr/>
        </p:nvSpPr>
        <p:spPr>
          <a:xfrm>
            <a:off x="79302" y="1531762"/>
            <a:ext cx="36413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ea typeface="+mn-lt"/>
                <a:cs typeface="+mn-lt"/>
              </a:rPr>
              <a:t>Tid: </a:t>
            </a:r>
            <a:r>
              <a:rPr lang="nb-NO" sz="14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________</a:t>
            </a:r>
          </a:p>
          <a:p>
            <a:endParaRPr lang="nb-NO" sz="1400" dirty="0">
              <a:ea typeface="+mn-lt"/>
              <a:cs typeface="+mn-lt"/>
            </a:endParaRPr>
          </a:p>
          <a:p>
            <a:r>
              <a:rPr lang="nb-NO" sz="1400" dirty="0">
                <a:ea typeface="+mn-lt"/>
                <a:cs typeface="+mn-lt"/>
              </a:rPr>
              <a:t>Bok:</a:t>
            </a:r>
          </a:p>
          <a:p>
            <a:endParaRPr lang="nb-NO" sz="14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r>
              <a:rPr lang="nb-NO" sz="1400" dirty="0">
                <a:ea typeface="+mn-lt"/>
                <a:cs typeface="+mn-lt"/>
              </a:rPr>
              <a:t>Mål:</a:t>
            </a:r>
          </a:p>
          <a:p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F430424A-AE4A-4475-B4FC-0CD1AB8F7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99645"/>
              </p:ext>
            </p:extLst>
          </p:nvPr>
        </p:nvGraphicFramePr>
        <p:xfrm>
          <a:off x="7800068" y="4483283"/>
          <a:ext cx="4257675" cy="1197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629">
                  <a:extLst>
                    <a:ext uri="{9D8B030D-6E8A-4147-A177-3AD203B41FA5}">
                      <a16:colId xmlns:a16="http://schemas.microsoft.com/office/drawing/2014/main" val="3722311432"/>
                    </a:ext>
                  </a:extLst>
                </a:gridCol>
                <a:gridCol w="589341">
                  <a:extLst>
                    <a:ext uri="{9D8B030D-6E8A-4147-A177-3AD203B41FA5}">
                      <a16:colId xmlns:a16="http://schemas.microsoft.com/office/drawing/2014/main" val="2774272945"/>
                    </a:ext>
                  </a:extLst>
                </a:gridCol>
                <a:gridCol w="589341">
                  <a:extLst>
                    <a:ext uri="{9D8B030D-6E8A-4147-A177-3AD203B41FA5}">
                      <a16:colId xmlns:a16="http://schemas.microsoft.com/office/drawing/2014/main" val="649696452"/>
                    </a:ext>
                  </a:extLst>
                </a:gridCol>
                <a:gridCol w="589341">
                  <a:extLst>
                    <a:ext uri="{9D8B030D-6E8A-4147-A177-3AD203B41FA5}">
                      <a16:colId xmlns:a16="http://schemas.microsoft.com/office/drawing/2014/main" val="1910341053"/>
                    </a:ext>
                  </a:extLst>
                </a:gridCol>
                <a:gridCol w="589341">
                  <a:extLst>
                    <a:ext uri="{9D8B030D-6E8A-4147-A177-3AD203B41FA5}">
                      <a16:colId xmlns:a16="http://schemas.microsoft.com/office/drawing/2014/main" val="1492483334"/>
                    </a:ext>
                  </a:extLst>
                </a:gridCol>
                <a:gridCol w="589341">
                  <a:extLst>
                    <a:ext uri="{9D8B030D-6E8A-4147-A177-3AD203B41FA5}">
                      <a16:colId xmlns:a16="http://schemas.microsoft.com/office/drawing/2014/main" val="2914074216"/>
                    </a:ext>
                  </a:extLst>
                </a:gridCol>
                <a:gridCol w="589341">
                  <a:extLst>
                    <a:ext uri="{9D8B030D-6E8A-4147-A177-3AD203B41FA5}">
                      <a16:colId xmlns:a16="http://schemas.microsoft.com/office/drawing/2014/main" val="3483438491"/>
                    </a:ext>
                  </a:extLst>
                </a:gridCol>
              </a:tblGrid>
              <a:tr h="465829"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(eks)</a:t>
                      </a:r>
                    </a:p>
                    <a:p>
                      <a:pPr algn="ctr"/>
                      <a:r>
                        <a:rPr lang="nb-NO" sz="1050" dirty="0"/>
                        <a:t>1,1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53945"/>
                  </a:ext>
                </a:extLst>
              </a:tr>
              <a:tr h="3425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27996"/>
                  </a:ext>
                </a:extLst>
              </a:tr>
              <a:tr h="3425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2821"/>
                  </a:ext>
                </a:extLst>
              </a:tr>
            </a:tbl>
          </a:graphicData>
        </a:graphic>
      </p:graphicFrame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E1A51F09-E15F-2986-FC18-CF633684CE9A}"/>
              </a:ext>
            </a:extLst>
          </p:cNvPr>
          <p:cNvCxnSpPr>
            <a:cxnSpLocks/>
          </p:cNvCxnSpPr>
          <p:nvPr/>
        </p:nvCxnSpPr>
        <p:spPr>
          <a:xfrm>
            <a:off x="7505314" y="4675778"/>
            <a:ext cx="294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2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664AD-B9A9-4FBD-B206-3BAE53AC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SAMM-spørsmål til tema i norsk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3B99F0-98A9-44DA-8022-83D46036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46989A0-E951-4CE8-9F6F-1F3286FDF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788" y="2133600"/>
            <a:ext cx="4859337" cy="3778250"/>
          </a:xfrm>
        </p:spPr>
        <p:txBody>
          <a:bodyPr/>
          <a:lstStyle/>
          <a:p>
            <a:r>
              <a:rPr lang="nb-NO" dirty="0"/>
              <a:t>Hva er </a:t>
            </a:r>
            <a:r>
              <a:rPr lang="nb-NO" b="1" dirty="0"/>
              <a:t>viktig</a:t>
            </a:r>
            <a:r>
              <a:rPr lang="nb-NO" dirty="0"/>
              <a:t> i arbeid med dette temaet?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var du </a:t>
            </a:r>
            <a:r>
              <a:rPr lang="nb-NO" b="1" dirty="0"/>
              <a:t>god</a:t>
            </a:r>
            <a:r>
              <a:rPr lang="nb-NO" dirty="0"/>
              <a:t> på i arbeidet med dette temaet?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var </a:t>
            </a:r>
            <a:r>
              <a:rPr lang="nb-NO" b="1" dirty="0"/>
              <a:t>vanskelig</a:t>
            </a:r>
            <a:r>
              <a:rPr lang="nb-NO" dirty="0"/>
              <a:t> for deg i arbeidet med temaet?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B1000BD-544F-4CBA-BC78-0DFDA81CF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25" y="2143125"/>
            <a:ext cx="4859338" cy="3776663"/>
          </a:xfrm>
        </p:spPr>
        <p:txBody>
          <a:bodyPr/>
          <a:lstStyle/>
          <a:p>
            <a:r>
              <a:rPr lang="nb-NO" dirty="0"/>
              <a:t>Hva vil du ha </a:t>
            </a:r>
            <a:r>
              <a:rPr lang="nb-NO" b="1" dirty="0"/>
              <a:t>fokus</a:t>
            </a:r>
            <a:r>
              <a:rPr lang="nb-NO" dirty="0"/>
              <a:t> på å jobbe med videre i neste tema?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Hvordan skal du </a:t>
            </a:r>
            <a:r>
              <a:rPr lang="nb-NO" b="1" dirty="0"/>
              <a:t>gjennomføre</a:t>
            </a:r>
            <a:r>
              <a:rPr lang="nb-NO" dirty="0"/>
              <a:t> det</a:t>
            </a:r>
            <a:r>
              <a:rPr lang="nb-NO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62462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SAMM">
      <a:dk1>
        <a:srgbClr val="000000"/>
      </a:dk1>
      <a:lt1>
        <a:srgbClr val="FFFFFF"/>
      </a:lt1>
      <a:dk2>
        <a:srgbClr val="223871"/>
      </a:dk2>
      <a:lt2>
        <a:srgbClr val="C8EAF8"/>
      </a:lt2>
      <a:accent1>
        <a:srgbClr val="223871"/>
      </a:accent1>
      <a:accent2>
        <a:srgbClr val="76CBED"/>
      </a:accent2>
      <a:accent3>
        <a:srgbClr val="46B179"/>
      </a:accent3>
      <a:accent4>
        <a:srgbClr val="384D7F"/>
      </a:accent4>
      <a:accent5>
        <a:srgbClr val="9FDBF3"/>
      </a:accent5>
      <a:accent6>
        <a:srgbClr val="7DC8A2"/>
      </a:accent6>
      <a:hlink>
        <a:srgbClr val="223871"/>
      </a:hlink>
      <a:folHlink>
        <a:srgbClr val="64749C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0" id="{D70E54BA-1631-184A-AF81-9FB7DE97207F}" vid="{213A7585-0C9D-7949-91A4-E59D016A67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182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.Lucida Grande UI Regular</vt:lpstr>
      <vt:lpstr>Arial</vt:lpstr>
      <vt:lpstr>Calibri</vt:lpstr>
      <vt:lpstr>Century Gothic</vt:lpstr>
      <vt:lpstr>Wingdings</vt:lpstr>
      <vt:lpstr>Wingdings 3</vt:lpstr>
      <vt:lpstr>Tryllestav</vt:lpstr>
      <vt:lpstr>Norsk</vt:lpstr>
      <vt:lpstr>SAMM-spørsmål til tema i norsk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Olaug Horverak</dc:creator>
  <cp:lastModifiedBy>May Olaug Horverak</cp:lastModifiedBy>
  <cp:revision>28</cp:revision>
  <cp:lastPrinted>2022-11-03T07:23:44Z</cp:lastPrinted>
  <dcterms:created xsi:type="dcterms:W3CDTF">2021-09-01T08:02:35Z</dcterms:created>
  <dcterms:modified xsi:type="dcterms:W3CDTF">2024-12-22T11:41:05Z</dcterms:modified>
</cp:coreProperties>
</file>